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1" r:id="rId2"/>
    <p:sldId id="277" r:id="rId3"/>
    <p:sldId id="278" r:id="rId4"/>
    <p:sldId id="276" r:id="rId5"/>
    <p:sldId id="273" r:id="rId6"/>
    <p:sldId id="262" r:id="rId7"/>
    <p:sldId id="263" r:id="rId8"/>
    <p:sldId id="257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80" r:id="rId19"/>
    <p:sldId id="275" r:id="rId20"/>
    <p:sldId id="279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92" r:id="rId30"/>
    <p:sldId id="289" r:id="rId31"/>
    <p:sldId id="290" r:id="rId32"/>
    <p:sldId id="291" r:id="rId33"/>
    <p:sldId id="293" r:id="rId34"/>
    <p:sldId id="294" r:id="rId35"/>
    <p:sldId id="295" r:id="rId36"/>
    <p:sldId id="296" r:id="rId37"/>
    <p:sldId id="297" r:id="rId38"/>
  </p:sldIdLst>
  <p:sldSz cx="9144000" cy="5143500" type="screen16x9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74" autoAdjust="0"/>
    <p:restoredTop sz="94775" autoAdjust="0"/>
  </p:normalViewPr>
  <p:slideViewPr>
    <p:cSldViewPr>
      <p:cViewPr varScale="1">
        <p:scale>
          <a:sx n="153" d="100"/>
          <a:sy n="153" d="100"/>
        </p:scale>
        <p:origin x="-344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-3816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B308B-C537-6E47-A442-F94603270A68}" type="datetimeFigureOut">
              <a:rPr lang="ru-RU" smtClean="0"/>
              <a:t>10/29/14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AA08E-142B-CF47-8B89-6ADFF6A58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9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- Три кольца (аккаунты, контейнеры, объекты)</a:t>
            </a:r>
          </a:p>
          <a:p>
            <a:r>
              <a:rPr lang="ru-RU" dirty="0" smtClean="0"/>
              <a:t>- Объекты размазаны по кольцу как придется</a:t>
            </a:r>
            <a:r>
              <a:rPr lang="en-US" dirty="0" smtClean="0"/>
              <a:t>; </a:t>
            </a:r>
            <a:r>
              <a:rPr lang="ru-RU" dirty="0" smtClean="0"/>
              <a:t>копии, зоны, диски</a:t>
            </a:r>
          </a:p>
          <a:p>
            <a:r>
              <a:rPr lang="ru-RU" dirty="0" smtClean="0"/>
              <a:t>- </a:t>
            </a:r>
            <a:r>
              <a:rPr lang="ru-RU" dirty="0" err="1" smtClean="0"/>
              <a:t>Партиция</a:t>
            </a:r>
            <a:r>
              <a:rPr lang="ru-RU" dirty="0" smtClean="0"/>
              <a:t> и ее смысл</a:t>
            </a:r>
          </a:p>
          <a:p>
            <a:r>
              <a:rPr lang="ru-RU" dirty="0" smtClean="0"/>
              <a:t>-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A08E-142B-CF47-8B89-6ADFF6A5831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910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- Три кольца (аккаунты, контейнеры, объекты)</a:t>
            </a:r>
          </a:p>
          <a:p>
            <a:r>
              <a:rPr lang="ru-RU" dirty="0" smtClean="0"/>
              <a:t>- Объекты размазаны по кольцу как придется</a:t>
            </a:r>
            <a:r>
              <a:rPr lang="en-US" dirty="0" smtClean="0"/>
              <a:t>; </a:t>
            </a:r>
            <a:r>
              <a:rPr lang="ru-RU" dirty="0" smtClean="0"/>
              <a:t>копии, зоны, диски</a:t>
            </a:r>
          </a:p>
          <a:p>
            <a:r>
              <a:rPr lang="ru-RU" dirty="0" smtClean="0"/>
              <a:t>- </a:t>
            </a:r>
            <a:r>
              <a:rPr lang="ru-RU" dirty="0" err="1" smtClean="0"/>
              <a:t>Партиция</a:t>
            </a:r>
            <a:r>
              <a:rPr lang="ru-RU" dirty="0" smtClean="0"/>
              <a:t> и ее смысл</a:t>
            </a:r>
          </a:p>
          <a:p>
            <a:r>
              <a:rPr lang="ru-RU" dirty="0" smtClean="0"/>
              <a:t>-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A08E-142B-CF47-8B89-6ADFF6A58315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910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- Три кольца (аккаунты, контейнеры, объекты)</a:t>
            </a:r>
          </a:p>
          <a:p>
            <a:r>
              <a:rPr lang="ru-RU" dirty="0" smtClean="0"/>
              <a:t>- Объекты размазаны по кольцу как придется</a:t>
            </a:r>
            <a:r>
              <a:rPr lang="en-US" dirty="0" smtClean="0"/>
              <a:t>; </a:t>
            </a:r>
            <a:r>
              <a:rPr lang="ru-RU" dirty="0" smtClean="0"/>
              <a:t>копии, зоны, диски</a:t>
            </a:r>
          </a:p>
          <a:p>
            <a:r>
              <a:rPr lang="ru-RU" dirty="0" smtClean="0"/>
              <a:t>- </a:t>
            </a:r>
            <a:r>
              <a:rPr lang="ru-RU" dirty="0" err="1" smtClean="0"/>
              <a:t>Партиция</a:t>
            </a:r>
            <a:r>
              <a:rPr lang="ru-RU" dirty="0" smtClean="0"/>
              <a:t> и ее смысл</a:t>
            </a:r>
          </a:p>
          <a:p>
            <a:r>
              <a:rPr lang="ru-RU" dirty="0" smtClean="0"/>
              <a:t>-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A08E-142B-CF47-8B89-6ADFF6A5831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910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- Три кольца (аккаунты, контейнеры, объекты)</a:t>
            </a:r>
          </a:p>
          <a:p>
            <a:r>
              <a:rPr lang="ru-RU" dirty="0" smtClean="0"/>
              <a:t>- Объекты размазаны по кольцу как придется</a:t>
            </a:r>
            <a:r>
              <a:rPr lang="en-US" dirty="0" smtClean="0"/>
              <a:t>; </a:t>
            </a:r>
            <a:r>
              <a:rPr lang="ru-RU" dirty="0" smtClean="0"/>
              <a:t>копии, зоны, диски</a:t>
            </a:r>
          </a:p>
          <a:p>
            <a:r>
              <a:rPr lang="ru-RU" dirty="0" smtClean="0"/>
              <a:t>- </a:t>
            </a:r>
            <a:r>
              <a:rPr lang="ru-RU" dirty="0" err="1" smtClean="0"/>
              <a:t>Партиция</a:t>
            </a:r>
            <a:r>
              <a:rPr lang="ru-RU" dirty="0" smtClean="0"/>
              <a:t> и ее смысл</a:t>
            </a:r>
          </a:p>
          <a:p>
            <a:r>
              <a:rPr lang="ru-RU" dirty="0" smtClean="0"/>
              <a:t>-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A08E-142B-CF47-8B89-6ADFF6A58315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910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- Три кольца (аккаунты, контейнеры, объекты)</a:t>
            </a:r>
          </a:p>
          <a:p>
            <a:r>
              <a:rPr lang="ru-RU" dirty="0" smtClean="0"/>
              <a:t>- Объекты размазаны по кольцу как придется</a:t>
            </a:r>
            <a:r>
              <a:rPr lang="en-US" dirty="0" smtClean="0"/>
              <a:t>; </a:t>
            </a:r>
            <a:r>
              <a:rPr lang="ru-RU" dirty="0" smtClean="0"/>
              <a:t>копии, зоны, диски</a:t>
            </a:r>
          </a:p>
          <a:p>
            <a:r>
              <a:rPr lang="ru-RU" dirty="0" smtClean="0"/>
              <a:t>- </a:t>
            </a:r>
            <a:r>
              <a:rPr lang="ru-RU" dirty="0" err="1" smtClean="0"/>
              <a:t>Партиция</a:t>
            </a:r>
            <a:r>
              <a:rPr lang="ru-RU" dirty="0" smtClean="0"/>
              <a:t> и ее смысл</a:t>
            </a:r>
          </a:p>
          <a:p>
            <a:r>
              <a:rPr lang="ru-RU" dirty="0" smtClean="0"/>
              <a:t>-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A08E-142B-CF47-8B89-6ADFF6A58315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910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38051" y="483518"/>
            <a:ext cx="5042061" cy="2088232"/>
          </a:xfrm>
        </p:spPr>
        <p:txBody>
          <a:bodyPr anchor="b">
            <a:noAutofit/>
          </a:bodyPr>
          <a:lstStyle>
            <a:lvl1pPr algn="l">
              <a:defRPr sz="3600" b="1" baseline="0">
                <a:solidFill>
                  <a:schemeClr val="tx1"/>
                </a:solidFill>
                <a:latin typeface="Bandera Pro" panose="02060504040200020004" pitchFamily="18" charset="0"/>
              </a:defRPr>
            </a:lvl1pPr>
          </a:lstStyle>
          <a:p>
            <a:r>
              <a:rPr lang="ru-RU" dirty="0" smtClean="0"/>
              <a:t>Длинное название темы для </a:t>
            </a:r>
            <a:r>
              <a:rPr lang="en-US" dirty="0" err="1" smtClean="0"/>
              <a:t>HighLoad</a:t>
            </a:r>
            <a:r>
              <a:rPr lang="en-US" dirty="0" smtClean="0"/>
              <a:t>++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538051" y="2643913"/>
            <a:ext cx="3986219" cy="713240"/>
          </a:xfrm>
        </p:spPr>
        <p:txBody>
          <a:bodyPr/>
          <a:lstStyle>
            <a:lvl1pPr marL="0" indent="0" algn="l">
              <a:buNone/>
              <a:defRPr sz="2400" b="0" baseline="0">
                <a:solidFill>
                  <a:schemeClr val="tx1"/>
                </a:solidFill>
                <a:latin typeface="Bandera Pro Light" panose="02060304040200020004" pitchFamily="18" charset="0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Олег Бунин</a:t>
            </a:r>
            <a:endParaRPr lang="ru-RU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52000"/>
            <a:ext cx="8640960" cy="696913"/>
          </a:xfrm>
        </p:spPr>
        <p:txBody>
          <a:bodyPr/>
          <a:lstStyle/>
          <a:p>
            <a:r>
              <a:rPr lang="en-US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080000"/>
            <a:ext cx="8640960" cy="3816424"/>
          </a:xfrm>
        </p:spPr>
        <p:txBody>
          <a:bodyPr/>
          <a:lstStyle>
            <a:lvl1pPr>
              <a:defRPr>
                <a:latin typeface="Bandera Pro" panose="02060504040200020004" pitchFamily="18" charset="0"/>
              </a:defRPr>
            </a:lvl1pPr>
            <a:lvl2pPr>
              <a:defRPr>
                <a:latin typeface="Bandera Pro" panose="02060504040200020004" pitchFamily="18" charset="0"/>
              </a:defRPr>
            </a:lvl2pPr>
            <a:lvl3pPr>
              <a:defRPr>
                <a:latin typeface="Bandera Pro" panose="02060504040200020004" pitchFamily="18" charset="0"/>
              </a:defRPr>
            </a:lvl3pPr>
            <a:lvl4pPr>
              <a:defRPr>
                <a:latin typeface="Bandera Pro" panose="02060504040200020004" pitchFamily="18" charset="0"/>
              </a:defRPr>
            </a:lvl4pPr>
            <a:lvl5pPr>
              <a:defRPr>
                <a:latin typeface="Bandera Pro" panose="02060504040200020004" pitchFamily="18" charset="0"/>
              </a:defRPr>
            </a:lvl5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90661"/>
            <a:ext cx="8712968" cy="696913"/>
          </a:xfrm>
        </p:spPr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251520" y="252000"/>
            <a:ext cx="8640960" cy="73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dirty="0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251520" y="1080000"/>
            <a:ext cx="864096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0" r:id="rId3"/>
    <p:sldLayoutId id="2147483721" r:id="rId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Bandera Pro" panose="02060504040200020004" pitchFamily="18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400" kern="1200">
          <a:solidFill>
            <a:schemeClr val="tx1"/>
          </a:solidFill>
          <a:latin typeface="Bandera Pro Light" panose="02060304040200020004" pitchFamily="18" charset="0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000" kern="1200">
          <a:solidFill>
            <a:schemeClr val="tx1"/>
          </a:solidFill>
          <a:latin typeface="Bandera Pro Light" panose="02060304040200020004" pitchFamily="18" charset="0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chemeClr val="tx1"/>
          </a:solidFill>
          <a:latin typeface="Bandera Pro Light" panose="02060304040200020004" pitchFamily="18" charset="0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Bandera Pro Light" panose="02060304040200020004" pitchFamily="18" charset="0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Bandera Pro Light" panose="02060304040200020004" pitchFamily="18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flickr.com/olly247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smemon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3528" y="411510"/>
            <a:ext cx="5616623" cy="2016378"/>
          </a:xfrm>
        </p:spPr>
        <p:txBody>
          <a:bodyPr/>
          <a:lstStyle/>
          <a:p>
            <a:r>
              <a:rPr lang="en-US" dirty="0" smtClean="0"/>
              <a:t>Openstack Swift</a:t>
            </a:r>
            <a:r>
              <a:rPr lang="ru-RU" dirty="0" smtClean="0"/>
              <a:t> у высоконагруженного провайдера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8051" y="2646740"/>
            <a:ext cx="3986219" cy="713240"/>
          </a:xfrm>
        </p:spPr>
        <p:txBody>
          <a:bodyPr/>
          <a:lstStyle/>
          <a:p>
            <a:r>
              <a:rPr lang="ru-RU" dirty="0" smtClean="0">
                <a:latin typeface="Bandera Pro" panose="02060504040200020004" pitchFamily="18" charset="0"/>
              </a:rPr>
              <a:t>Николай </a:t>
            </a:r>
            <a:r>
              <a:rPr lang="ru-RU" dirty="0" err="1" smtClean="0">
                <a:latin typeface="Bandera Pro" panose="02060504040200020004" pitchFamily="18" charset="0"/>
              </a:rPr>
              <a:t>Двас</a:t>
            </a:r>
            <a:r>
              <a:rPr lang="ru-RU" dirty="0" smtClean="0">
                <a:latin typeface="Bandera Pro" panose="02060504040200020004" pitchFamily="18" charset="0"/>
              </a:rPr>
              <a:t>, </a:t>
            </a:r>
            <a:r>
              <a:rPr lang="en-US" dirty="0" smtClean="0">
                <a:latin typeface="Bandera Pro" panose="02060504040200020004" pitchFamily="18" charset="0"/>
              </a:rPr>
              <a:t>Webzilla</a:t>
            </a:r>
            <a:endParaRPr lang="ru-RU" dirty="0">
              <a:latin typeface="Bandera Pro" panose="020605040402000200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17802" y="4540641"/>
            <a:ext cx="839696" cy="225418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55000" lnSpcReduction="20000"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4478" y="386826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251520" y="252000"/>
            <a:ext cx="8229600" cy="696913"/>
          </a:xfrm>
        </p:spPr>
        <p:txBody>
          <a:bodyPr/>
          <a:lstStyle/>
          <a:p>
            <a:r>
              <a:rPr lang="en-US" dirty="0"/>
              <a:t>CDN origin</a:t>
            </a:r>
            <a:endParaRPr lang="ru-RU" b="1" dirty="0" smtClean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sp>
        <p:nvSpPr>
          <p:cNvPr id="6" name="Содержимое 2"/>
          <p:cNvSpPr>
            <a:spLocks noGrp="1"/>
          </p:cNvSpPr>
          <p:nvPr>
            <p:ph idx="1"/>
          </p:nvPr>
        </p:nvSpPr>
        <p:spPr>
          <a:xfrm>
            <a:off x="251520" y="987574"/>
            <a:ext cx="8640960" cy="3816424"/>
          </a:xfrm>
        </p:spPr>
        <p:txBody>
          <a:bodyPr/>
          <a:lstStyle/>
          <a:p>
            <a:r>
              <a:rPr lang="ru-RU" sz="3000" dirty="0" smtClean="0"/>
              <a:t>Репликация данных между очень удаленными хранилищами</a:t>
            </a:r>
            <a:r>
              <a:rPr lang="en-US" sz="3000" dirty="0" smtClean="0"/>
              <a:t>;</a:t>
            </a:r>
          </a:p>
          <a:p>
            <a:r>
              <a:rPr lang="ru-RU" sz="3000" dirty="0" smtClean="0"/>
              <a:t>Удобные инструменты</a:t>
            </a:r>
            <a:r>
              <a:rPr lang="en-US" sz="3000" dirty="0" smtClean="0"/>
              <a:t> </a:t>
            </a:r>
            <a:r>
              <a:rPr lang="ru-RU" sz="3000" dirty="0" smtClean="0"/>
              <a:t>управления контентом</a:t>
            </a:r>
            <a:r>
              <a:rPr lang="en-US" sz="3000" dirty="0" smtClean="0"/>
              <a:t>;</a:t>
            </a:r>
            <a:endParaRPr lang="ru-RU" sz="3000" dirty="0" smtClean="0"/>
          </a:p>
          <a:p>
            <a:r>
              <a:rPr lang="ru-RU" sz="3000" dirty="0" smtClean="0"/>
              <a:t>Защита от </a:t>
            </a:r>
            <a:r>
              <a:rPr lang="ru-RU" sz="3000" dirty="0" err="1" smtClean="0"/>
              <a:t>хотлинкинга</a:t>
            </a:r>
            <a:r>
              <a:rPr lang="en-US" sz="3000" dirty="0" smtClean="0"/>
              <a:t>;</a:t>
            </a:r>
            <a:endParaRPr lang="ru-RU" sz="3000" dirty="0" smtClean="0"/>
          </a:p>
          <a:p>
            <a:r>
              <a:rPr lang="ru-RU" sz="3000" dirty="0" smtClean="0"/>
              <a:t>Надо быть готовым к </a:t>
            </a:r>
            <a:r>
              <a:rPr lang="ru-RU" sz="3000" dirty="0" err="1" smtClean="0"/>
              <a:t>псевдостримингу</a:t>
            </a:r>
            <a:r>
              <a:rPr lang="en-US" sz="3000" dirty="0"/>
              <a:t>.</a:t>
            </a:r>
            <a:endParaRPr lang="ru-RU" sz="3000" dirty="0" smtClean="0"/>
          </a:p>
          <a:p>
            <a:endParaRPr lang="ru-RU" sz="3000" dirty="0" smtClean="0"/>
          </a:p>
          <a:p>
            <a:pPr marL="0" indent="0">
              <a:buNone/>
            </a:pP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1446320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251520" y="252000"/>
            <a:ext cx="8229600" cy="696913"/>
          </a:xfrm>
        </p:spPr>
        <p:txBody>
          <a:bodyPr/>
          <a:lstStyle/>
          <a:p>
            <a:r>
              <a:rPr lang="ru-RU" dirty="0" smtClean="0"/>
              <a:t>Раздача статики</a:t>
            </a:r>
            <a:endParaRPr lang="ru-RU" b="1" dirty="0" smtClean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915566"/>
            <a:ext cx="5133189" cy="3849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3848" y="4831190"/>
            <a:ext cx="2448272" cy="288032"/>
          </a:xfrm>
          <a:prstGeom prst="rect">
            <a:avLst/>
          </a:prstGeom>
        </p:spPr>
        <p:txBody>
          <a:bodyPr vert="horz" wrap="none" lIns="91440" tIns="45720" rIns="91440" bIns="45720" rtlCol="0">
            <a:normAutofit lnSpcReduction="10000"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</a:pPr>
            <a:r>
              <a:rPr lang="en-US" sz="600" dirty="0">
                <a:latin typeface="+mn-lt"/>
                <a:cs typeface="+mn-cs"/>
              </a:rPr>
              <a:t>Copyright </a:t>
            </a:r>
            <a:r>
              <a:rPr lang="en-US" sz="600" dirty="0" smtClean="0">
                <a:latin typeface="+mn-lt"/>
                <a:cs typeface="+mn-cs"/>
              </a:rPr>
              <a:t>by </a:t>
            </a:r>
            <a:r>
              <a:rPr lang="en-US" sz="600" dirty="0" smtClean="0">
                <a:latin typeface="+mn-lt"/>
                <a:cs typeface="+mn-cs"/>
                <a:hlinkClick r:id="rId4"/>
              </a:rPr>
              <a:t>http</a:t>
            </a:r>
            <a:r>
              <a:rPr lang="en-US" sz="600" dirty="0">
                <a:latin typeface="+mn-lt"/>
                <a:cs typeface="+mn-cs"/>
                <a:hlinkClick r:id="rId4"/>
              </a:rPr>
              <a:t>://flickr.com/</a:t>
            </a:r>
            <a:r>
              <a:rPr lang="en-US" sz="600" dirty="0" smtClean="0">
                <a:latin typeface="+mn-lt"/>
                <a:cs typeface="+mn-cs"/>
                <a:hlinkClick r:id="rId4"/>
              </a:rPr>
              <a:t>olly247</a:t>
            </a:r>
            <a:r>
              <a:rPr lang="en-US" sz="600" dirty="0" smtClean="0">
                <a:latin typeface="+mn-lt"/>
                <a:cs typeface="+mn-cs"/>
              </a:rPr>
              <a:t>,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cs typeface="+mn-cs"/>
              </a:rPr>
              <a:t>Creative</a:t>
            </a:r>
            <a:r>
              <a:rPr kumimoji="0" lang="en-US" sz="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cs typeface="+mn-cs"/>
              </a:rPr>
              <a:t> Commons CC-BY-SA LICENSE</a:t>
            </a:r>
            <a:endParaRPr kumimoji="0" lang="ru-RU" sz="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298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251520" y="252000"/>
            <a:ext cx="8229600" cy="696913"/>
          </a:xfrm>
        </p:spPr>
        <p:txBody>
          <a:bodyPr/>
          <a:lstStyle/>
          <a:p>
            <a:r>
              <a:rPr lang="ru-RU" dirty="0" smtClean="0"/>
              <a:t>Раздача статики</a:t>
            </a:r>
            <a:endParaRPr lang="ru-RU" b="1" dirty="0" smtClean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sp>
        <p:nvSpPr>
          <p:cNvPr id="6" name="Содержимое 2"/>
          <p:cNvSpPr>
            <a:spLocks noGrp="1"/>
          </p:cNvSpPr>
          <p:nvPr>
            <p:ph idx="1"/>
          </p:nvPr>
        </p:nvSpPr>
        <p:spPr>
          <a:xfrm>
            <a:off x="251520" y="987574"/>
            <a:ext cx="8640960" cy="3816424"/>
          </a:xfrm>
        </p:spPr>
        <p:txBody>
          <a:bodyPr/>
          <a:lstStyle/>
          <a:p>
            <a:r>
              <a:rPr lang="en-US" sz="3000" dirty="0" smtClean="0"/>
              <a:t>CDN </a:t>
            </a:r>
            <a:r>
              <a:rPr lang="ru-RU" sz="3000" dirty="0" smtClean="0"/>
              <a:t>нет, а горячий контент все равно есть – было бы глупо его не кешировать</a:t>
            </a:r>
            <a:r>
              <a:rPr lang="en-US" sz="3000" dirty="0" smtClean="0"/>
              <a:t>;</a:t>
            </a:r>
            <a:endParaRPr lang="ru-RU" sz="3000" dirty="0"/>
          </a:p>
          <a:p>
            <a:r>
              <a:rPr lang="ru-RU" sz="3000" dirty="0" smtClean="0"/>
              <a:t>Есть понятный субститут – «собственный сервер с дисковой полкой</a:t>
            </a:r>
            <a:r>
              <a:rPr lang="en-US" sz="3000" dirty="0"/>
              <a:t> </a:t>
            </a:r>
            <a:r>
              <a:rPr lang="ru-RU" sz="3000" dirty="0" smtClean="0"/>
              <a:t>и </a:t>
            </a:r>
            <a:r>
              <a:rPr lang="en-US" sz="3000" dirty="0" err="1" smtClean="0"/>
              <a:t>nginx</a:t>
            </a:r>
            <a:r>
              <a:rPr lang="ru-RU" sz="3000" dirty="0" smtClean="0"/>
              <a:t>»</a:t>
            </a:r>
            <a:r>
              <a:rPr lang="en-US" sz="3000" dirty="0" smtClean="0"/>
              <a:t>. </a:t>
            </a:r>
            <a:r>
              <a:rPr lang="ru-RU" sz="3000" dirty="0" smtClean="0"/>
              <a:t>Надо быть не только лучше, но и </a:t>
            </a:r>
            <a:r>
              <a:rPr lang="ru-RU" sz="3000" b="1" dirty="0" smtClean="0"/>
              <a:t>не дороже</a:t>
            </a:r>
            <a:r>
              <a:rPr lang="en-US" sz="3000" dirty="0" smtClean="0"/>
              <a:t>;</a:t>
            </a:r>
          </a:p>
          <a:p>
            <a:endParaRPr lang="ru-RU" sz="3000" dirty="0" smtClean="0"/>
          </a:p>
          <a:p>
            <a:endParaRPr lang="en-US" sz="3000" dirty="0" smtClean="0"/>
          </a:p>
          <a:p>
            <a:endParaRPr lang="en-US" sz="3000" dirty="0" smtClean="0"/>
          </a:p>
          <a:p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59349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251520" y="252000"/>
            <a:ext cx="8229600" cy="696913"/>
          </a:xfrm>
        </p:spPr>
        <p:txBody>
          <a:bodyPr/>
          <a:lstStyle/>
          <a:p>
            <a:r>
              <a:rPr lang="ru-RU" dirty="0" smtClean="0"/>
              <a:t>Резервное копирование</a:t>
            </a:r>
            <a:endParaRPr lang="ru-RU" b="1" dirty="0" smtClean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3848" y="4831190"/>
            <a:ext cx="2448272" cy="288032"/>
          </a:xfrm>
          <a:prstGeom prst="rect">
            <a:avLst/>
          </a:prstGeom>
        </p:spPr>
        <p:txBody>
          <a:bodyPr vert="horz" wrap="none" lIns="91440" tIns="45720" rIns="91440" bIns="45720" rtlCol="0">
            <a:normAutofit lnSpcReduction="10000"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</a:pPr>
            <a:r>
              <a:rPr lang="en-US" sz="600" dirty="0">
                <a:latin typeface="+mn-lt"/>
                <a:cs typeface="+mn-cs"/>
              </a:rPr>
              <a:t>Copyright </a:t>
            </a:r>
            <a:r>
              <a:rPr lang="en-US" sz="600" dirty="0" smtClean="0">
                <a:latin typeface="+mn-lt"/>
                <a:cs typeface="+mn-cs"/>
              </a:rPr>
              <a:t>by </a:t>
            </a:r>
            <a:r>
              <a:rPr lang="en-US" sz="600" dirty="0" smtClean="0">
                <a:latin typeface="+mn-lt"/>
                <a:cs typeface="+mn-cs"/>
                <a:hlinkClick r:id="rId3"/>
              </a:rPr>
              <a:t>http://flickr.com/smemon</a:t>
            </a:r>
            <a:r>
              <a:rPr lang="en-US" sz="600" dirty="0" smtClean="0">
                <a:latin typeface="+mn-lt"/>
                <a:cs typeface="+mn-cs"/>
              </a:rPr>
              <a:t>,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</a:pPr>
            <a:r>
              <a:rPr kumimoji="0" lang="en-US" sz="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cs typeface="+mn-cs"/>
              </a:rPr>
              <a:t>Creative</a:t>
            </a:r>
            <a:r>
              <a:rPr kumimoji="0" lang="en-US" sz="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cs typeface="+mn-cs"/>
              </a:rPr>
              <a:t> Commons CC-BY LICENSE</a:t>
            </a:r>
            <a:endParaRPr kumimoji="0" lang="ru-RU" sz="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cs typeface="+mn-cs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7900"/>
            <a:ext cx="9144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6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251520" y="252000"/>
            <a:ext cx="8229600" cy="696913"/>
          </a:xfrm>
        </p:spPr>
        <p:txBody>
          <a:bodyPr/>
          <a:lstStyle/>
          <a:p>
            <a:r>
              <a:rPr lang="ru-RU" dirty="0" smtClean="0"/>
              <a:t>Резервное копирование</a:t>
            </a:r>
            <a:endParaRPr lang="ru-RU" b="1" dirty="0" smtClean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sp>
        <p:nvSpPr>
          <p:cNvPr id="6" name="Содержимое 2"/>
          <p:cNvSpPr>
            <a:spLocks noGrp="1"/>
          </p:cNvSpPr>
          <p:nvPr>
            <p:ph idx="1"/>
          </p:nvPr>
        </p:nvSpPr>
        <p:spPr>
          <a:xfrm>
            <a:off x="251520" y="987574"/>
            <a:ext cx="8640960" cy="3816424"/>
          </a:xfrm>
        </p:spPr>
        <p:txBody>
          <a:bodyPr/>
          <a:lstStyle/>
          <a:p>
            <a:r>
              <a:rPr lang="ru-RU" sz="3000" dirty="0" smtClean="0"/>
              <a:t>Надо принимать много данных одновременно</a:t>
            </a:r>
            <a:r>
              <a:rPr lang="en-US" sz="3000" dirty="0" smtClean="0"/>
              <a:t>;</a:t>
            </a:r>
            <a:endParaRPr lang="ru-RU" sz="3000" dirty="0"/>
          </a:p>
          <a:p>
            <a:r>
              <a:rPr lang="ru-RU" sz="3000" dirty="0" smtClean="0"/>
              <a:t>Надо иметь хороший инструмент для резервного копирования</a:t>
            </a:r>
            <a:r>
              <a:rPr lang="en-US" sz="3000" dirty="0" smtClean="0"/>
              <a:t>;</a:t>
            </a:r>
            <a:endParaRPr lang="ru-RU" sz="3000" dirty="0" smtClean="0"/>
          </a:p>
          <a:p>
            <a:r>
              <a:rPr lang="ru-RU" sz="3000" dirty="0" smtClean="0"/>
              <a:t>Защита от «опытного пользователя»</a:t>
            </a:r>
            <a:r>
              <a:rPr lang="en-US" sz="3000" dirty="0" smtClean="0"/>
              <a:t>;</a:t>
            </a:r>
            <a:endParaRPr lang="ru-RU" sz="3000" dirty="0" smtClean="0"/>
          </a:p>
          <a:p>
            <a:endParaRPr lang="en-US" sz="3000" dirty="0" smtClean="0"/>
          </a:p>
          <a:p>
            <a:endParaRPr lang="en-US" sz="3000" dirty="0" smtClean="0"/>
          </a:p>
          <a:p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1753257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251520" y="252000"/>
            <a:ext cx="8229600" cy="696913"/>
          </a:xfrm>
        </p:spPr>
        <p:txBody>
          <a:bodyPr/>
          <a:lstStyle/>
          <a:p>
            <a:r>
              <a:rPr lang="ru-RU" b="1" dirty="0" smtClean="0"/>
              <a:t>Достоинства </a:t>
            </a:r>
            <a:r>
              <a:rPr lang="en-US" dirty="0" smtClean="0"/>
              <a:t>Swift</a:t>
            </a:r>
            <a:endParaRPr lang="ru-RU" b="1" dirty="0" smtClean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sp>
        <p:nvSpPr>
          <p:cNvPr id="6" name="Содержимое 2"/>
          <p:cNvSpPr>
            <a:spLocks noGrp="1"/>
          </p:cNvSpPr>
          <p:nvPr>
            <p:ph idx="1"/>
          </p:nvPr>
        </p:nvSpPr>
        <p:spPr>
          <a:xfrm>
            <a:off x="251520" y="987574"/>
            <a:ext cx="8640960" cy="3816424"/>
          </a:xfrm>
        </p:spPr>
        <p:txBody>
          <a:bodyPr/>
          <a:lstStyle/>
          <a:p>
            <a:r>
              <a:rPr lang="ru-RU" sz="3000" dirty="0" smtClean="0"/>
              <a:t>Хороший</a:t>
            </a:r>
            <a:r>
              <a:rPr lang="ru-RU" sz="3000" dirty="0"/>
              <a:t> </a:t>
            </a:r>
            <a:r>
              <a:rPr lang="ru-RU" sz="3000" dirty="0" smtClean="0"/>
              <a:t>популярный </a:t>
            </a:r>
            <a:r>
              <a:rPr lang="en-US" sz="3000" dirty="0" smtClean="0"/>
              <a:t>API, </a:t>
            </a:r>
            <a:r>
              <a:rPr lang="ru-RU" sz="3000" dirty="0" smtClean="0"/>
              <a:t>много разработчиков</a:t>
            </a:r>
            <a:r>
              <a:rPr lang="en-US" sz="3000" dirty="0" smtClean="0"/>
              <a:t>;</a:t>
            </a:r>
          </a:p>
          <a:p>
            <a:r>
              <a:rPr lang="ru-RU" sz="3000" dirty="0"/>
              <a:t>Г</a:t>
            </a:r>
            <a:r>
              <a:rPr lang="ru-RU" sz="3000" dirty="0" smtClean="0"/>
              <a:t>оризонтальная масштабируемость</a:t>
            </a:r>
            <a:r>
              <a:rPr lang="en-US" sz="3000" dirty="0" smtClean="0"/>
              <a:t>;</a:t>
            </a:r>
            <a:endParaRPr lang="ru-RU" sz="3000" dirty="0" smtClean="0"/>
          </a:p>
          <a:p>
            <a:r>
              <a:rPr lang="ru-RU" sz="3000" dirty="0" smtClean="0"/>
              <a:t>Все заявленные функции работают</a:t>
            </a:r>
            <a:r>
              <a:rPr lang="en-US" sz="3000" dirty="0" smtClean="0"/>
              <a:t>.</a:t>
            </a:r>
            <a:endParaRPr lang="ru-RU" sz="3000" dirty="0" smtClean="0"/>
          </a:p>
          <a:p>
            <a:endParaRPr lang="en-US" sz="3000" dirty="0" smtClean="0"/>
          </a:p>
          <a:p>
            <a:endParaRPr lang="en-US" sz="3000" dirty="0" smtClean="0"/>
          </a:p>
          <a:p>
            <a:endParaRPr lang="en-US" sz="3000" dirty="0" smtClean="0"/>
          </a:p>
          <a:p>
            <a:endParaRPr lang="en-US" sz="3000" dirty="0" smtClean="0"/>
          </a:p>
          <a:p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1999021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251520" y="252000"/>
            <a:ext cx="8229600" cy="696913"/>
          </a:xfrm>
        </p:spPr>
        <p:txBody>
          <a:bodyPr/>
          <a:lstStyle/>
          <a:p>
            <a:r>
              <a:rPr lang="ru-RU" b="1" dirty="0" smtClean="0"/>
              <a:t>Недостатки </a:t>
            </a:r>
            <a:r>
              <a:rPr lang="en-US" b="1" dirty="0" smtClean="0"/>
              <a:t>Swift</a:t>
            </a:r>
            <a:endParaRPr lang="ru-RU" b="1" dirty="0" smtClean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sp>
        <p:nvSpPr>
          <p:cNvPr id="6" name="Содержимое 2"/>
          <p:cNvSpPr>
            <a:spLocks noGrp="1"/>
          </p:cNvSpPr>
          <p:nvPr>
            <p:ph idx="1"/>
          </p:nvPr>
        </p:nvSpPr>
        <p:spPr>
          <a:xfrm>
            <a:off x="251520" y="987574"/>
            <a:ext cx="8640960" cy="3816424"/>
          </a:xfrm>
        </p:spPr>
        <p:txBody>
          <a:bodyPr/>
          <a:lstStyle/>
          <a:p>
            <a:r>
              <a:rPr lang="ru-RU" sz="3000" dirty="0" smtClean="0"/>
              <a:t>Никакого кеширования</a:t>
            </a:r>
            <a:r>
              <a:rPr lang="en-US" sz="3000" dirty="0" smtClean="0"/>
              <a:t>;</a:t>
            </a:r>
          </a:p>
          <a:p>
            <a:r>
              <a:rPr lang="ru-RU" sz="3000" dirty="0" smtClean="0"/>
              <a:t>Управление работает там же, где могут оказаться высокие нагрузки</a:t>
            </a:r>
            <a:r>
              <a:rPr lang="en-US" sz="3000" dirty="0" smtClean="0"/>
              <a:t>;</a:t>
            </a:r>
          </a:p>
          <a:p>
            <a:r>
              <a:rPr lang="ru-RU" sz="3000" dirty="0" smtClean="0"/>
              <a:t>Многие возможности не тестируются на нагрузках</a:t>
            </a:r>
            <a:r>
              <a:rPr lang="en-US" sz="3000" dirty="0" smtClean="0"/>
              <a:t>: </a:t>
            </a:r>
            <a:r>
              <a:rPr lang="ru-RU" sz="3000" dirty="0" smtClean="0"/>
              <a:t>разрабатывается «на ноутбуках»</a:t>
            </a:r>
            <a:r>
              <a:rPr lang="en-US" sz="3000" dirty="0" smtClean="0"/>
              <a:t>;</a:t>
            </a:r>
            <a:endParaRPr lang="ru-RU" sz="3000" dirty="0"/>
          </a:p>
          <a:p>
            <a:endParaRPr lang="en-US" sz="3000" dirty="0" smtClean="0"/>
          </a:p>
          <a:p>
            <a:endParaRPr lang="en-US" sz="3000" dirty="0" smtClean="0"/>
          </a:p>
          <a:p>
            <a:endParaRPr lang="en-US" sz="3000" dirty="0" smtClean="0"/>
          </a:p>
          <a:p>
            <a:endParaRPr lang="en-US" sz="3000" dirty="0" smtClean="0"/>
          </a:p>
          <a:p>
            <a:endParaRPr lang="en-US" sz="3000" dirty="0" smtClean="0"/>
          </a:p>
          <a:p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9454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251520" y="252000"/>
            <a:ext cx="8229600" cy="696913"/>
          </a:xfrm>
        </p:spPr>
        <p:txBody>
          <a:bodyPr/>
          <a:lstStyle/>
          <a:p>
            <a:r>
              <a:rPr lang="ru-RU" b="1" dirty="0" smtClean="0"/>
              <a:t>Обзор архитектуры </a:t>
            </a:r>
            <a:r>
              <a:rPr lang="en-US" dirty="0" smtClean="0"/>
              <a:t>Swift</a:t>
            </a:r>
            <a:endParaRPr lang="ru-RU" b="1" dirty="0" smtClean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1203598"/>
            <a:ext cx="2856784" cy="297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64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251520" y="252000"/>
            <a:ext cx="8229600" cy="696913"/>
          </a:xfrm>
        </p:spPr>
        <p:txBody>
          <a:bodyPr/>
          <a:lstStyle/>
          <a:p>
            <a:r>
              <a:rPr lang="ru-RU" b="1" dirty="0" smtClean="0"/>
              <a:t>Имплементация </a:t>
            </a:r>
            <a:r>
              <a:rPr lang="ru-RU" dirty="0" smtClean="0"/>
              <a:t>в </a:t>
            </a:r>
            <a:r>
              <a:rPr lang="en-US" dirty="0" smtClean="0"/>
              <a:t>Webzilla</a:t>
            </a:r>
            <a:endParaRPr lang="ru-RU" b="1" dirty="0" smtClean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1203598"/>
            <a:ext cx="2856784" cy="297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2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251520" y="252000"/>
            <a:ext cx="8229600" cy="696913"/>
          </a:xfrm>
        </p:spPr>
        <p:txBody>
          <a:bodyPr/>
          <a:lstStyle/>
          <a:p>
            <a:r>
              <a:rPr lang="ru-RU" dirty="0" err="1" smtClean="0"/>
              <a:t>Партиции</a:t>
            </a:r>
            <a:endParaRPr lang="ru-RU" b="1" dirty="0" smtClean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sp>
        <p:nvSpPr>
          <p:cNvPr id="6" name="Содержимое 2"/>
          <p:cNvSpPr>
            <a:spLocks noGrp="1"/>
          </p:cNvSpPr>
          <p:nvPr>
            <p:ph idx="1"/>
          </p:nvPr>
        </p:nvSpPr>
        <p:spPr>
          <a:xfrm>
            <a:off x="251520" y="987574"/>
            <a:ext cx="8640960" cy="3816424"/>
          </a:xfrm>
        </p:spPr>
        <p:txBody>
          <a:bodyPr/>
          <a:lstStyle/>
          <a:p>
            <a:r>
              <a:rPr lang="ru-RU" sz="3000" dirty="0" smtClean="0"/>
              <a:t>Их число фиксируется при создании кольца</a:t>
            </a:r>
            <a:r>
              <a:rPr lang="en-US" sz="3000" dirty="0" smtClean="0"/>
              <a:t>;</a:t>
            </a:r>
          </a:p>
          <a:p>
            <a:r>
              <a:rPr lang="ru-RU" sz="3000" dirty="0" smtClean="0"/>
              <a:t>Может быть степенью двойки</a:t>
            </a:r>
            <a:r>
              <a:rPr lang="en-US" sz="3000" dirty="0" smtClean="0"/>
              <a:t>;</a:t>
            </a:r>
          </a:p>
          <a:p>
            <a:r>
              <a:rPr lang="ru-RU" sz="3000" dirty="0" smtClean="0"/>
              <a:t>Рекомендация</a:t>
            </a:r>
            <a:r>
              <a:rPr lang="en-US" sz="3000" dirty="0" smtClean="0"/>
              <a:t>: </a:t>
            </a:r>
            <a:r>
              <a:rPr lang="ru-RU" sz="3000" dirty="0" smtClean="0"/>
              <a:t>100 – 1000 </a:t>
            </a:r>
            <a:r>
              <a:rPr lang="ru-RU" sz="3000" dirty="0" err="1" smtClean="0"/>
              <a:t>партиций</a:t>
            </a:r>
            <a:r>
              <a:rPr lang="ru-RU" sz="3000" dirty="0" smtClean="0"/>
              <a:t> на диск (минимизация</a:t>
            </a:r>
            <a:r>
              <a:rPr lang="en-US" sz="3000" dirty="0" smtClean="0"/>
              <a:t> </a:t>
            </a:r>
            <a:r>
              <a:rPr lang="ru-RU" sz="3000" dirty="0" smtClean="0"/>
              <a:t>загрузки </a:t>
            </a:r>
            <a:r>
              <a:rPr lang="en-US" sz="3000" dirty="0" smtClean="0"/>
              <a:t>CPU)</a:t>
            </a:r>
            <a:endParaRPr lang="ru-RU" sz="3000" dirty="0" smtClean="0"/>
          </a:p>
          <a:p>
            <a:r>
              <a:rPr lang="ru-RU" sz="3000" dirty="0" smtClean="0"/>
              <a:t>Вывод</a:t>
            </a:r>
            <a:r>
              <a:rPr lang="ru-RU" sz="3000" dirty="0" smtClean="0"/>
              <a:t>: рост возможен в 5-10 раз</a:t>
            </a:r>
            <a:r>
              <a:rPr lang="el-GR" sz="3000" dirty="0" smtClean="0"/>
              <a:t>.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2787918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чем этот доклад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 том, ЧТО мы сделали, чтобы мы сделали, чтобы</a:t>
            </a:r>
            <a:r>
              <a:rPr lang="en-US" dirty="0" smtClean="0"/>
              <a:t> </a:t>
            </a:r>
            <a:r>
              <a:rPr lang="ru-RU" dirty="0" smtClean="0"/>
              <a:t>получить работающий сервис.</a:t>
            </a:r>
          </a:p>
          <a:p>
            <a:r>
              <a:rPr lang="ru-RU" dirty="0" smtClean="0"/>
              <a:t>О том, что мы узнали про его эксплуатацию.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9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251520" y="252000"/>
            <a:ext cx="8229600" cy="696913"/>
          </a:xfrm>
        </p:spPr>
        <p:txBody>
          <a:bodyPr/>
          <a:lstStyle/>
          <a:p>
            <a:r>
              <a:rPr lang="ru-RU" dirty="0" smtClean="0"/>
              <a:t>Расширяемость</a:t>
            </a:r>
            <a:endParaRPr lang="ru-RU" b="1" dirty="0" smtClean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sp>
        <p:nvSpPr>
          <p:cNvPr id="6" name="Содержимое 2"/>
          <p:cNvSpPr>
            <a:spLocks noGrp="1"/>
          </p:cNvSpPr>
          <p:nvPr>
            <p:ph idx="1"/>
          </p:nvPr>
        </p:nvSpPr>
        <p:spPr>
          <a:xfrm>
            <a:off x="251520" y="987574"/>
            <a:ext cx="8640960" cy="3816424"/>
          </a:xfrm>
        </p:spPr>
        <p:txBody>
          <a:bodyPr/>
          <a:lstStyle/>
          <a:p>
            <a:r>
              <a:rPr lang="ru-RU" sz="3000" dirty="0" smtClean="0"/>
              <a:t>Рост в 5-10 раз по количеству дисков</a:t>
            </a:r>
            <a:r>
              <a:rPr lang="en-US" sz="3000" dirty="0" smtClean="0"/>
              <a:t>;</a:t>
            </a:r>
          </a:p>
          <a:p>
            <a:r>
              <a:rPr lang="ru-RU" sz="3000" dirty="0" smtClean="0"/>
              <a:t>Рост – не очень быстрый (добавление сотни Тб в работающий под нагрузкой сегмент может занять пару недель) – надо заниматься наращиванием заранее.</a:t>
            </a:r>
            <a:endParaRPr lang="en-US" sz="3000" dirty="0" smtClean="0"/>
          </a:p>
          <a:p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157665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251520" y="252000"/>
            <a:ext cx="8229600" cy="696913"/>
          </a:xfrm>
        </p:spPr>
        <p:txBody>
          <a:bodyPr/>
          <a:lstStyle/>
          <a:p>
            <a:r>
              <a:rPr lang="ru-RU" b="1" dirty="0" smtClean="0"/>
              <a:t>Реакция на отказ железа</a:t>
            </a:r>
            <a:endParaRPr lang="ru-RU" b="1" dirty="0" smtClean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sp>
        <p:nvSpPr>
          <p:cNvPr id="6" name="Содержимое 2"/>
          <p:cNvSpPr>
            <a:spLocks noGrp="1"/>
          </p:cNvSpPr>
          <p:nvPr>
            <p:ph idx="1"/>
          </p:nvPr>
        </p:nvSpPr>
        <p:spPr>
          <a:xfrm>
            <a:off x="251520" y="987574"/>
            <a:ext cx="8640960" cy="3816424"/>
          </a:xfrm>
        </p:spPr>
        <p:txBody>
          <a:bodyPr/>
          <a:lstStyle/>
          <a:p>
            <a:r>
              <a:rPr lang="ru-RU" sz="3000" dirty="0" smtClean="0"/>
              <a:t>Если потерять зону, производительность</a:t>
            </a:r>
            <a:r>
              <a:rPr lang="en-US" sz="3000" dirty="0" smtClean="0"/>
              <a:t> </a:t>
            </a:r>
            <a:r>
              <a:rPr lang="ru-RU" sz="3000" dirty="0" smtClean="0"/>
              <a:t>части запросов падает</a:t>
            </a:r>
            <a:r>
              <a:rPr lang="en-US" sz="3000" dirty="0" smtClean="0"/>
              <a:t>; </a:t>
            </a:r>
            <a:r>
              <a:rPr lang="ru-RU" sz="3000" dirty="0" smtClean="0"/>
              <a:t>если потерять две, она падает еще сильнее</a:t>
            </a:r>
            <a:r>
              <a:rPr lang="en-US" sz="3000" dirty="0" smtClean="0"/>
              <a:t>.</a:t>
            </a:r>
          </a:p>
          <a:p>
            <a:r>
              <a:rPr lang="ru-RU" sz="3000" dirty="0" smtClean="0"/>
              <a:t>Перестроение кольца – снижает падение производительности, но не может делаться слишком часто.</a:t>
            </a:r>
            <a:endParaRPr lang="en-US" sz="3000" dirty="0" smtClean="0"/>
          </a:p>
          <a:p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220817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Реакция на отказ железа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437433"/>
              </p:ext>
            </p:extLst>
          </p:nvPr>
        </p:nvGraphicFramePr>
        <p:xfrm>
          <a:off x="827585" y="915566"/>
          <a:ext cx="7272807" cy="23469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24269"/>
                <a:gridCol w="2424269"/>
                <a:gridCol w="2424269"/>
              </a:tblGrid>
              <a:tr h="274940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Среднее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95 </a:t>
                      </a:r>
                      <a:r>
                        <a:rPr lang="ru-RU" sz="1400" b="1" dirty="0" err="1" smtClean="0"/>
                        <a:t>перцениль</a:t>
                      </a:r>
                      <a:endParaRPr lang="ru-RU" sz="1400" b="1" dirty="0"/>
                    </a:p>
                  </a:txBody>
                  <a:tcPr/>
                </a:tc>
              </a:tr>
              <a:tr h="274940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Операций</a:t>
                      </a:r>
                      <a:r>
                        <a:rPr lang="ru-RU" sz="1400" baseline="0" dirty="0" smtClean="0"/>
                        <a:t> в секунду (чтение)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 smtClean="0">
                          <a:solidFill>
                            <a:srgbClr val="FF0000"/>
                          </a:solidFill>
                        </a:rPr>
                        <a:t>100</a:t>
                      </a:r>
                      <a:r>
                        <a:rPr lang="en-US" sz="1400" b="1" dirty="0" smtClean="0"/>
                        <a:t>/</a:t>
                      </a:r>
                      <a:r>
                        <a:rPr lang="ru-RU" sz="1400" b="1" dirty="0" smtClean="0">
                          <a:solidFill>
                            <a:srgbClr val="0000FF"/>
                          </a:solidFill>
                        </a:rPr>
                        <a:t>88</a:t>
                      </a:r>
                      <a:r>
                        <a:rPr lang="en-US" sz="1400" b="1" dirty="0" smtClean="0"/>
                        <a:t>/</a:t>
                      </a:r>
                      <a:r>
                        <a:rPr lang="ru-RU" sz="1400" b="1" dirty="0" smtClean="0">
                          <a:solidFill>
                            <a:schemeClr val="accent3"/>
                          </a:solidFill>
                        </a:rPr>
                        <a:t>65</a:t>
                      </a:r>
                      <a:endParaRPr lang="ru-RU" sz="1400" b="1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 smtClean="0">
                          <a:solidFill>
                            <a:srgbClr val="FF0000"/>
                          </a:solidFill>
                        </a:rPr>
                        <a:t>48</a:t>
                      </a:r>
                      <a:r>
                        <a:rPr lang="en-US" sz="1400" dirty="0" smtClean="0"/>
                        <a:t>/</a:t>
                      </a:r>
                      <a:r>
                        <a:rPr lang="ru-RU" sz="1400" b="1" dirty="0" smtClean="0">
                          <a:solidFill>
                            <a:srgbClr val="0000FF"/>
                          </a:solidFill>
                        </a:rPr>
                        <a:t>38</a:t>
                      </a:r>
                      <a:r>
                        <a:rPr lang="en-US" sz="1400" dirty="0" smtClean="0"/>
                        <a:t>/</a:t>
                      </a:r>
                      <a:r>
                        <a:rPr lang="ru-RU" sz="1400" b="1" dirty="0" smtClean="0">
                          <a:solidFill>
                            <a:srgbClr val="9BBB59"/>
                          </a:solidFill>
                        </a:rPr>
                        <a:t>9</a:t>
                      </a:r>
                      <a:endParaRPr lang="ru-RU" sz="1400" b="1" dirty="0">
                        <a:solidFill>
                          <a:srgbClr val="9BBB59"/>
                        </a:solidFill>
                      </a:endParaRPr>
                    </a:p>
                  </a:txBody>
                  <a:tcPr/>
                </a:tc>
              </a:tr>
              <a:tr h="274940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Операций</a:t>
                      </a:r>
                      <a:r>
                        <a:rPr lang="ru-RU" sz="1400" baseline="0" dirty="0" smtClean="0"/>
                        <a:t> в секунду (запись)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 smtClean="0">
                          <a:solidFill>
                            <a:srgbClr val="FF0000"/>
                          </a:solidFill>
                        </a:rPr>
                        <a:t>100</a:t>
                      </a:r>
                      <a:r>
                        <a:rPr lang="en-US" sz="1400" dirty="0" smtClean="0"/>
                        <a:t>/</a:t>
                      </a: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76</a:t>
                      </a:r>
                      <a:r>
                        <a:rPr lang="en-US" sz="1400" dirty="0" smtClean="0"/>
                        <a:t>/</a:t>
                      </a:r>
                      <a:r>
                        <a:rPr lang="en-US" sz="1400" b="1" dirty="0" smtClean="0">
                          <a:solidFill>
                            <a:schemeClr val="accent3"/>
                          </a:solidFill>
                        </a:rPr>
                        <a:t>36</a:t>
                      </a:r>
                      <a:endParaRPr lang="ru-RU" sz="1400" b="1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r>
                        <a:rPr lang="en-US" sz="1400" dirty="0" smtClean="0"/>
                        <a:t>/</a:t>
                      </a: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18</a:t>
                      </a:r>
                      <a:r>
                        <a:rPr lang="en-US" sz="1400" dirty="0" smtClean="0"/>
                        <a:t>/</a:t>
                      </a:r>
                      <a:r>
                        <a:rPr lang="en-US" sz="1400" b="1" dirty="0" smtClean="0">
                          <a:solidFill>
                            <a:srgbClr val="9BBB59"/>
                          </a:solidFill>
                        </a:rPr>
                        <a:t>7</a:t>
                      </a:r>
                      <a:endParaRPr lang="ru-RU" sz="1400" b="1" dirty="0">
                        <a:solidFill>
                          <a:srgbClr val="9BBB59"/>
                        </a:solidFill>
                      </a:endParaRPr>
                    </a:p>
                  </a:txBody>
                  <a:tcPr/>
                </a:tc>
              </a:tr>
              <a:tr h="274940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</a:txBody>
                  <a:tcPr/>
                </a:tc>
              </a:tr>
              <a:tr h="274940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Среднее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Число</a:t>
                      </a:r>
                      <a:r>
                        <a:rPr lang="ru-RU" sz="1400" b="1" baseline="0" dirty="0" smtClean="0"/>
                        <a:t> интервалов с более чем 0.05% неуспеха</a:t>
                      </a:r>
                      <a:endParaRPr lang="ru-RU" sz="1400" b="1" dirty="0" smtClean="0"/>
                    </a:p>
                  </a:txBody>
                  <a:tcPr/>
                </a:tc>
              </a:tr>
              <a:tr h="274940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Неуспешное</a:t>
                      </a:r>
                      <a:r>
                        <a:rPr lang="ru-RU" sz="1400" baseline="0" dirty="0" smtClean="0"/>
                        <a:t> чтение, %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sz="1400" dirty="0" smtClean="0"/>
                        <a:t>/</a:t>
                      </a: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0</a:t>
                      </a:r>
                      <a:r>
                        <a:rPr lang="en-US" sz="1400" dirty="0" smtClean="0"/>
                        <a:t>/</a:t>
                      </a:r>
                      <a:r>
                        <a:rPr lang="en-US" sz="1400" b="1" dirty="0" smtClean="0">
                          <a:solidFill>
                            <a:srgbClr val="9BBB59"/>
                          </a:solidFill>
                        </a:rPr>
                        <a:t>0.03</a:t>
                      </a:r>
                      <a:endParaRPr lang="ru-RU" sz="1400" b="1" dirty="0">
                        <a:solidFill>
                          <a:srgbClr val="9BBB5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sz="1400" dirty="0" smtClean="0"/>
                        <a:t>/</a:t>
                      </a: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0</a:t>
                      </a:r>
                      <a:r>
                        <a:rPr lang="en-US" sz="1400" dirty="0" smtClean="0"/>
                        <a:t>/</a:t>
                      </a:r>
                      <a:r>
                        <a:rPr lang="en-US" sz="1400" b="1" dirty="0" smtClean="0">
                          <a:solidFill>
                            <a:srgbClr val="9BBB59"/>
                          </a:solidFill>
                        </a:rPr>
                        <a:t>45%</a:t>
                      </a:r>
                      <a:endParaRPr lang="ru-RU" sz="1400" b="1" dirty="0">
                        <a:solidFill>
                          <a:srgbClr val="9BBB59"/>
                        </a:solidFill>
                      </a:endParaRPr>
                    </a:p>
                  </a:txBody>
                  <a:tcPr/>
                </a:tc>
              </a:tr>
              <a:tr h="274940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Неуспешная запись, %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sz="1400" dirty="0" smtClean="0"/>
                        <a:t>/</a:t>
                      </a: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0</a:t>
                      </a:r>
                      <a:r>
                        <a:rPr lang="en-US" sz="1400" dirty="0" smtClean="0"/>
                        <a:t>/</a:t>
                      </a:r>
                      <a:r>
                        <a:rPr lang="en-US" sz="1400" b="1" dirty="0" smtClean="0">
                          <a:solidFill>
                            <a:srgbClr val="9BBB59"/>
                          </a:solidFill>
                        </a:rPr>
                        <a:t>0.04</a:t>
                      </a:r>
                      <a:endParaRPr lang="ru-RU" sz="1400" b="1" dirty="0">
                        <a:solidFill>
                          <a:srgbClr val="9BBB5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sz="1400" dirty="0" smtClean="0"/>
                        <a:t>/</a:t>
                      </a: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0</a:t>
                      </a:r>
                      <a:r>
                        <a:rPr lang="en-US" sz="1400" dirty="0" smtClean="0"/>
                        <a:t>/</a:t>
                      </a:r>
                      <a:r>
                        <a:rPr lang="en-US" sz="1400" b="1" dirty="0" smtClean="0">
                          <a:solidFill>
                            <a:srgbClr val="9BBB59"/>
                          </a:solidFill>
                        </a:rPr>
                        <a:t>63%</a:t>
                      </a:r>
                      <a:endParaRPr lang="ru-RU" sz="1400" b="1" dirty="0">
                        <a:solidFill>
                          <a:srgbClr val="9BBB59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99592" y="3363838"/>
            <a:ext cx="7128792" cy="432048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</a:t>
            </a:r>
            <a:r>
              <a:rPr kumimoji="0" lang="ru-RU" sz="18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зон 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/ </a:t>
            </a:r>
            <a:r>
              <a:rPr kumimoji="0" lang="ru-RU" sz="1800" b="1" i="0" u="none" strike="noStrike" kern="1200" cap="none" spc="0" normalizeH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 зоны 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/ 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 </a:t>
            </a:r>
            <a:r>
              <a:rPr kumimoji="0" lang="ru-RU" sz="1800" b="1" i="0" u="none" strike="noStrike" kern="1200" cap="none" spc="0" normalizeH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зон и </a:t>
            </a:r>
            <a:r>
              <a:rPr kumimoji="0" lang="ru-RU" sz="1800" b="1" i="0" u="none" strike="noStrike" kern="1200" cap="none" spc="0" normalizeH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ребалансировка</a:t>
            </a:r>
            <a:r>
              <a:rPr kumimoji="0" lang="ru-RU" sz="1800" b="1" i="0" u="none" strike="noStrike" kern="1200" cap="none" spc="0" normalizeH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при потере одной зоны</a:t>
            </a:r>
            <a:endParaRPr kumimoji="0" lang="ru-RU" sz="1800" b="1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3867894"/>
            <a:ext cx="781236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Пр</a:t>
            </a:r>
            <a:r>
              <a:rPr lang="ru-RU" dirty="0" smtClean="0">
                <a:latin typeface="+mn-lt"/>
                <a:cs typeface="+mn-cs"/>
              </a:rPr>
              <a:t>и </a:t>
            </a:r>
            <a:r>
              <a:rPr lang="ru-RU" dirty="0" err="1" smtClean="0">
                <a:latin typeface="+mn-lt"/>
                <a:cs typeface="+mn-cs"/>
              </a:rPr>
              <a:t>ребалансировке</a:t>
            </a:r>
            <a:r>
              <a:rPr lang="ru-RU" dirty="0" smtClean="0">
                <a:latin typeface="+mn-lt"/>
                <a:cs typeface="+mn-cs"/>
              </a:rPr>
              <a:t> все запросы обслужатся </a:t>
            </a:r>
            <a:r>
              <a:rPr lang="ru-RU" b="1" dirty="0" smtClean="0">
                <a:latin typeface="+mn-lt"/>
                <a:cs typeface="+mn-cs"/>
              </a:rPr>
              <a:t>в 3 раза медленнее</a:t>
            </a:r>
            <a:r>
              <a:rPr lang="ru-RU" dirty="0" smtClean="0">
                <a:latin typeface="+mn-lt"/>
                <a:cs typeface="+mn-cs"/>
              </a:rPr>
              <a:t>.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ru-RU" dirty="0" smtClean="0">
                <a:latin typeface="+mn-lt"/>
                <a:cs typeface="+mn-cs"/>
              </a:rPr>
              <a:t>Без нее, 20% запросов обслужатся  медленнее (настраиваемо)</a:t>
            </a: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73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Архитектурные странности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203598"/>
            <a:ext cx="2856784" cy="297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92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SQLite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080000"/>
            <a:ext cx="8640960" cy="3816424"/>
          </a:xfrm>
        </p:spPr>
        <p:txBody>
          <a:bodyPr/>
          <a:lstStyle/>
          <a:p>
            <a:r>
              <a:rPr lang="ru-RU" sz="2400" dirty="0" smtClean="0"/>
              <a:t>Используется для хранения данных о контейнерах и аккаунтах</a:t>
            </a:r>
            <a:r>
              <a:rPr lang="en-US" sz="2400" dirty="0" smtClean="0"/>
              <a:t>;</a:t>
            </a:r>
          </a:p>
          <a:p>
            <a:r>
              <a:rPr lang="ru-RU" sz="2400" dirty="0" smtClean="0"/>
              <a:t>Дергается каждый раз, когда надо что-то посмотреть про объект</a:t>
            </a:r>
            <a:r>
              <a:rPr lang="ru-RU" sz="2400" dirty="0"/>
              <a:t> </a:t>
            </a:r>
            <a:r>
              <a:rPr lang="ru-RU" sz="2400" dirty="0" smtClean="0"/>
              <a:t>– получаем </a:t>
            </a:r>
            <a:r>
              <a:rPr lang="en-US" sz="2400" dirty="0" err="1" smtClean="0"/>
              <a:t>Highload</a:t>
            </a:r>
            <a:r>
              <a:rPr lang="en-US" sz="2400" dirty="0" smtClean="0"/>
              <a:t> SQLite</a:t>
            </a:r>
            <a:r>
              <a:rPr lang="en-US" sz="2400" dirty="0"/>
              <a:t> </a:t>
            </a:r>
            <a:r>
              <a:rPr lang="en-US" sz="2400" dirty="0" smtClean="0">
                <a:sym typeface="Wingdings"/>
              </a:rPr>
              <a:t></a:t>
            </a:r>
            <a:endParaRPr lang="en-US" sz="2400" dirty="0" smtClean="0"/>
          </a:p>
          <a:p>
            <a:r>
              <a:rPr lang="en-US" sz="2400" dirty="0" smtClean="0"/>
              <a:t>SSD </a:t>
            </a:r>
            <a:r>
              <a:rPr lang="ru-RU" sz="2400" dirty="0" smtClean="0"/>
              <a:t>позволяет работать с 100 млн. объектов в одной сущности (коллеги с </a:t>
            </a:r>
            <a:r>
              <a:rPr lang="en-US" sz="2400" dirty="0" smtClean="0"/>
              <a:t>SATA </a:t>
            </a:r>
            <a:r>
              <a:rPr lang="ru-RU" sz="2400" dirty="0" smtClean="0"/>
              <a:t>жаловались на проблемы начиная с 1 млн)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r>
              <a:rPr lang="ru-RU" sz="2400" dirty="0" smtClean="0"/>
              <a:t>Наш опыт</a:t>
            </a:r>
            <a:r>
              <a:rPr lang="en-US" sz="2400" dirty="0" smtClean="0"/>
              <a:t>:</a:t>
            </a:r>
            <a:r>
              <a:rPr lang="ru-RU" sz="2400" dirty="0"/>
              <a:t> </a:t>
            </a:r>
            <a:r>
              <a:rPr lang="ru-RU" sz="2400" dirty="0" smtClean="0"/>
              <a:t>на 1 Пб данных – 1 Тб метаданных точно хватает</a:t>
            </a:r>
            <a:r>
              <a:rPr lang="en-US" sz="2400" dirty="0" smtClean="0"/>
              <a:t>;</a:t>
            </a:r>
          </a:p>
          <a:p>
            <a:pPr marL="0" indent="0">
              <a:buNone/>
            </a:pPr>
            <a:endParaRPr lang="ru-RU" sz="2400" dirty="0" smtClean="0"/>
          </a:p>
          <a:p>
            <a:endParaRPr lang="ru-RU" sz="24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5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Сети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080000"/>
            <a:ext cx="8640960" cy="3816424"/>
          </a:xfrm>
        </p:spPr>
        <p:txBody>
          <a:bodyPr/>
          <a:lstStyle/>
          <a:p>
            <a:r>
              <a:rPr lang="ru-RU" sz="2400" dirty="0" smtClean="0"/>
              <a:t>Трафик репликации и клиентский трафик живут в одной сети</a:t>
            </a:r>
            <a:r>
              <a:rPr lang="en-US" sz="2400" dirty="0" smtClean="0"/>
              <a:t>;</a:t>
            </a:r>
          </a:p>
          <a:p>
            <a:r>
              <a:rPr lang="ru-RU" sz="2400" dirty="0" smtClean="0"/>
              <a:t>Защита от </a:t>
            </a:r>
            <a:r>
              <a:rPr lang="en-US" sz="2400" b="1" dirty="0" smtClean="0"/>
              <a:t>race condition </a:t>
            </a:r>
            <a:r>
              <a:rPr lang="en-US" sz="2400" dirty="0" smtClean="0"/>
              <a:t>(</a:t>
            </a:r>
            <a:r>
              <a:rPr lang="ru-RU" sz="2400" dirty="0" smtClean="0"/>
              <a:t>записали в одно место из трех, попытались прочитать из другого – ничего не получилось) сделана методом безусловного чтения из двух мест. Это </a:t>
            </a:r>
            <a:r>
              <a:rPr lang="ru-RU" sz="2400" b="1" dirty="0" smtClean="0"/>
              <a:t>двойной трафик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r>
              <a:rPr lang="ru-RU" sz="2400" dirty="0" smtClean="0"/>
              <a:t>С первым – смириться, от второго – отказаться.</a:t>
            </a:r>
            <a:endParaRPr lang="en-US" sz="2400" dirty="0" smtClean="0"/>
          </a:p>
          <a:p>
            <a:endParaRPr lang="ru-RU" sz="2400" dirty="0" smtClean="0"/>
          </a:p>
          <a:p>
            <a:endParaRPr lang="ru-RU" sz="24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7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Синхронизация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9144000" cy="30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7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Синхронизация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080000"/>
            <a:ext cx="8640960" cy="3816424"/>
          </a:xfrm>
        </p:spPr>
        <p:txBody>
          <a:bodyPr/>
          <a:lstStyle/>
          <a:p>
            <a:r>
              <a:rPr lang="ru-RU" sz="2400" dirty="0" smtClean="0"/>
              <a:t>Синхронизация между контейнерами осуществляется в </a:t>
            </a:r>
            <a:r>
              <a:rPr lang="ru-RU" sz="2400" b="1" dirty="0" smtClean="0"/>
              <a:t>один поток </a:t>
            </a:r>
            <a:r>
              <a:rPr lang="ru-RU" sz="2400" dirty="0" smtClean="0"/>
              <a:t>на всю инсталляцию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r>
              <a:rPr lang="ru-RU" sz="2400" dirty="0" smtClean="0"/>
              <a:t>Пришлось переписать и сделать ее </a:t>
            </a:r>
            <a:r>
              <a:rPr lang="ru-RU" sz="2400" b="1" dirty="0" smtClean="0"/>
              <a:t>многопоточной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r>
              <a:rPr lang="ru-RU" sz="2400" dirty="0" smtClean="0"/>
              <a:t>А потом еще добавить </a:t>
            </a:r>
            <a:r>
              <a:rPr lang="ru-RU" sz="2400" b="1" dirty="0" smtClean="0"/>
              <a:t>мониторинг задержки </a:t>
            </a:r>
            <a:r>
              <a:rPr lang="ru-RU" sz="2400" dirty="0" smtClean="0"/>
              <a:t>синхронизации (посредством большого количества запросов к </a:t>
            </a:r>
            <a:r>
              <a:rPr lang="en-US" sz="2400" dirty="0" smtClean="0"/>
              <a:t>API Swift –</a:t>
            </a:r>
            <a:r>
              <a:rPr lang="ru-RU" sz="2400" dirty="0" smtClean="0"/>
              <a:t> небыстро, но терпимо)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endParaRPr lang="ru-RU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ru-RU" sz="2400" dirty="0" smtClean="0"/>
          </a:p>
          <a:p>
            <a:endParaRPr lang="ru-RU" sz="24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29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Синхронизация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112725"/>
            <a:ext cx="5544212" cy="318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Раздача статики </a:t>
            </a:r>
            <a:r>
              <a:rPr lang="en-US" sz="3600" dirty="0" smtClean="0"/>
              <a:t>vs. </a:t>
            </a:r>
            <a:r>
              <a:rPr lang="ru-RU" sz="3600" dirty="0"/>
              <a:t>з</a:t>
            </a:r>
            <a:r>
              <a:rPr lang="ru-RU" sz="3600" dirty="0" smtClean="0"/>
              <a:t>аливка </a:t>
            </a:r>
            <a:r>
              <a:rPr lang="ru-RU" sz="3600" dirty="0" err="1" smtClean="0"/>
              <a:t>бэкапов</a:t>
            </a:r>
            <a:endParaRPr lang="ru-RU" sz="36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387" y="127841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17660" y="57954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251520" y="1080000"/>
            <a:ext cx="8640960" cy="3816424"/>
          </a:xfrm>
        </p:spPr>
        <p:txBody>
          <a:bodyPr/>
          <a:lstStyle/>
          <a:p>
            <a:r>
              <a:rPr lang="ru-RU" sz="2400" dirty="0" smtClean="0"/>
              <a:t>Веб-сервер (</a:t>
            </a:r>
            <a:r>
              <a:rPr lang="en-US" sz="2400" dirty="0" smtClean="0"/>
              <a:t>swift-proxy)</a:t>
            </a:r>
            <a:r>
              <a:rPr lang="ru-RU" sz="2400" dirty="0" smtClean="0"/>
              <a:t> высоко нагружены </a:t>
            </a:r>
            <a:r>
              <a:rPr lang="ru-RU" sz="2400" b="1" dirty="0" smtClean="0"/>
              <a:t>и </a:t>
            </a:r>
            <a:r>
              <a:rPr lang="en-US" sz="2400" b="1" dirty="0" smtClean="0"/>
              <a:t>GET</a:t>
            </a:r>
            <a:r>
              <a:rPr lang="en-US" sz="2400" dirty="0" smtClean="0"/>
              <a:t>-</a:t>
            </a:r>
            <a:r>
              <a:rPr lang="ru-RU" sz="2400" dirty="0" err="1" smtClean="0"/>
              <a:t>ами</a:t>
            </a:r>
            <a:r>
              <a:rPr lang="ru-RU" sz="2400" dirty="0" smtClean="0"/>
              <a:t>, </a:t>
            </a:r>
            <a:r>
              <a:rPr lang="ru-RU" sz="2400" b="1" dirty="0" smtClean="0"/>
              <a:t>и </a:t>
            </a:r>
            <a:r>
              <a:rPr lang="en-US" sz="2400" b="1" dirty="0" smtClean="0"/>
              <a:t>PUT</a:t>
            </a:r>
            <a:r>
              <a:rPr lang="en-US" sz="2400" dirty="0" smtClean="0"/>
              <a:t>-</a:t>
            </a:r>
            <a:r>
              <a:rPr lang="ru-RU" sz="2400" dirty="0" err="1" smtClean="0"/>
              <a:t>ами</a:t>
            </a:r>
            <a:r>
              <a:rPr lang="ru-RU" sz="2400" dirty="0" smtClean="0"/>
              <a:t> (к счастью, не совсем одновременно)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r>
              <a:rPr lang="ru-RU" sz="2400" dirty="0" smtClean="0"/>
              <a:t>Есть еще </a:t>
            </a:r>
            <a:r>
              <a:rPr lang="en-US" sz="2400" b="1" dirty="0" smtClean="0"/>
              <a:t>CDN</a:t>
            </a:r>
            <a:r>
              <a:rPr lang="en-US" sz="2400" dirty="0" smtClean="0"/>
              <a:t>, </a:t>
            </a:r>
            <a:r>
              <a:rPr lang="ru-RU" sz="2400" dirty="0" smtClean="0"/>
              <a:t>про который мы уже предполагаем, что он решил задачу кеширования оптимально</a:t>
            </a:r>
            <a:r>
              <a:rPr lang="en-US" sz="2400" dirty="0" smtClean="0"/>
              <a:t>; </a:t>
            </a:r>
            <a:r>
              <a:rPr lang="ru-RU" sz="2400" dirty="0" smtClean="0"/>
              <a:t>его запросы кешировать не надо.</a:t>
            </a:r>
            <a:endParaRPr lang="ru-RU" sz="2400" b="1" dirty="0" smtClean="0"/>
          </a:p>
          <a:p>
            <a:endParaRPr lang="en-US" sz="2400" dirty="0" smtClean="0"/>
          </a:p>
          <a:p>
            <a:endParaRPr lang="ru-RU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ru-RU" sz="2400" dirty="0" smtClean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27278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Устройство доклада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Зачем нужно хранилище</a:t>
            </a:r>
            <a:r>
              <a:rPr lang="en-US" dirty="0" smtClean="0"/>
              <a:t>;</a:t>
            </a: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Как устроен </a:t>
            </a:r>
            <a:r>
              <a:rPr lang="en-US" dirty="0" smtClean="0"/>
              <a:t>Openstack Swift;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Как его устройство ложится на цели</a:t>
            </a:r>
            <a:r>
              <a:rPr lang="en-US" dirty="0"/>
              <a:t>;</a:t>
            </a: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Что пришлось сделать, чтобы наше желания лучше совпадали с нашими возможностями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66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Раздача статики </a:t>
            </a:r>
            <a:r>
              <a:rPr lang="en-US" sz="3600" dirty="0" smtClean="0"/>
              <a:t>vs. </a:t>
            </a:r>
            <a:r>
              <a:rPr lang="ru-RU" sz="3600" dirty="0"/>
              <a:t>з</a:t>
            </a:r>
            <a:r>
              <a:rPr lang="ru-RU" sz="3600" dirty="0" smtClean="0"/>
              <a:t>аливка </a:t>
            </a:r>
            <a:r>
              <a:rPr lang="ru-RU" sz="3600" dirty="0" err="1" smtClean="0"/>
              <a:t>бэкапов</a:t>
            </a:r>
            <a:endParaRPr lang="ru-RU" sz="36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387" y="127841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987574"/>
            <a:ext cx="3168352" cy="33033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17660" y="57954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834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Инвалидация</a:t>
            </a:r>
            <a:r>
              <a:rPr lang="ru-RU" dirty="0" smtClean="0"/>
              <a:t> </a:t>
            </a:r>
            <a:r>
              <a:rPr lang="ru-RU" dirty="0" err="1" smtClean="0"/>
              <a:t>кеша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387" y="127841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87574"/>
            <a:ext cx="3168352" cy="3303367"/>
          </a:xfrm>
          <a:prstGeom prst="rect">
            <a:avLst/>
          </a:prstGeom>
        </p:spPr>
      </p:pic>
      <p:sp>
        <p:nvSpPr>
          <p:cNvPr id="6" name="Содержимое 2"/>
          <p:cNvSpPr>
            <a:spLocks noGrp="1"/>
          </p:cNvSpPr>
          <p:nvPr>
            <p:ph idx="1"/>
          </p:nvPr>
        </p:nvSpPr>
        <p:spPr>
          <a:xfrm>
            <a:off x="4067944" y="987574"/>
            <a:ext cx="4824536" cy="3816424"/>
          </a:xfrm>
        </p:spPr>
        <p:txBody>
          <a:bodyPr/>
          <a:lstStyle/>
          <a:p>
            <a:r>
              <a:rPr lang="ru-RU" sz="2400" dirty="0" smtClean="0"/>
              <a:t>Ненужный </a:t>
            </a:r>
            <a:r>
              <a:rPr lang="ru-RU" sz="2400" dirty="0" err="1" smtClean="0"/>
              <a:t>кеш</a:t>
            </a:r>
            <a:r>
              <a:rPr lang="ru-RU" sz="2400" dirty="0" smtClean="0"/>
              <a:t> </a:t>
            </a:r>
            <a:r>
              <a:rPr lang="ru-RU" sz="2400" dirty="0" err="1" smtClean="0"/>
              <a:t>инвалидируется</a:t>
            </a:r>
            <a:r>
              <a:rPr lang="ru-RU" sz="2400" dirty="0" smtClean="0"/>
              <a:t> сам по себе</a:t>
            </a:r>
          </a:p>
          <a:p>
            <a:r>
              <a:rPr lang="ru-RU" sz="2400" dirty="0" smtClean="0"/>
              <a:t>Можно избавиться от возни с </a:t>
            </a:r>
            <a:r>
              <a:rPr lang="en-US" sz="2400" dirty="0" smtClean="0"/>
              <a:t>purge API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231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Инструменты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387" y="127841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987574"/>
            <a:ext cx="3168352" cy="330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3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FTP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387" y="127841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Содержимое 2"/>
          <p:cNvSpPr>
            <a:spLocks noGrp="1"/>
          </p:cNvSpPr>
          <p:nvPr>
            <p:ph idx="1"/>
          </p:nvPr>
        </p:nvSpPr>
        <p:spPr>
          <a:xfrm>
            <a:off x="251520" y="843558"/>
            <a:ext cx="8640960" cy="3816424"/>
          </a:xfrm>
        </p:spPr>
        <p:txBody>
          <a:bodyPr/>
          <a:lstStyle/>
          <a:p>
            <a:r>
              <a:rPr lang="en-US" sz="2400" dirty="0" smtClean="0"/>
              <a:t>FTP </a:t>
            </a:r>
            <a:r>
              <a:rPr lang="ru-RU" sz="2400" dirty="0" smtClean="0"/>
              <a:t>очень любят клиенты. А мы любим клиентов. Кажется, любовь </a:t>
            </a:r>
            <a:r>
              <a:rPr lang="ru-RU" sz="2400" dirty="0" err="1" smtClean="0"/>
              <a:t>нетранзитивна</a:t>
            </a:r>
            <a:r>
              <a:rPr lang="en-US" sz="2400" dirty="0" smtClean="0"/>
              <a:t>;</a:t>
            </a:r>
            <a:endParaRPr lang="en-US" sz="2400" dirty="0"/>
          </a:p>
          <a:p>
            <a:r>
              <a:rPr lang="en-US" sz="2400" b="1" dirty="0" smtClean="0"/>
              <a:t>ftp-</a:t>
            </a:r>
            <a:r>
              <a:rPr lang="en-US" sz="2400" b="1" dirty="0" err="1" smtClean="0"/>
              <a:t>cloudfs</a:t>
            </a:r>
            <a:r>
              <a:rPr lang="en-US" sz="2400" b="1" dirty="0" smtClean="0"/>
              <a:t> </a:t>
            </a:r>
            <a:r>
              <a:rPr lang="en-US" sz="2400" dirty="0" smtClean="0"/>
              <a:t>–</a:t>
            </a:r>
            <a:r>
              <a:rPr lang="ru-RU" sz="2400" dirty="0" smtClean="0"/>
              <a:t> живой, развивающийся проект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r>
              <a:rPr lang="ru-RU" sz="2400" dirty="0" smtClean="0"/>
              <a:t>Пришлось добавить удаление </a:t>
            </a:r>
            <a:r>
              <a:rPr lang="ru-RU" sz="2400" b="1" dirty="0" smtClean="0"/>
              <a:t>больших объектов</a:t>
            </a:r>
            <a:r>
              <a:rPr lang="ru-RU" sz="2400" dirty="0" smtClean="0"/>
              <a:t>, их переименование, и возможность «прятать» файлы частей от пользователя</a:t>
            </a:r>
            <a:r>
              <a:rPr lang="en-US" sz="2400" dirty="0" smtClean="0"/>
              <a:t>;</a:t>
            </a:r>
          </a:p>
          <a:p>
            <a:r>
              <a:rPr lang="ru-RU" sz="2400" dirty="0" smtClean="0"/>
              <a:t>Заставить отработать </a:t>
            </a:r>
            <a:r>
              <a:rPr lang="en-US" sz="2400" b="1" dirty="0" err="1" smtClean="0"/>
              <a:t>ls</a:t>
            </a:r>
            <a:r>
              <a:rPr lang="en-US" sz="2400" dirty="0" smtClean="0"/>
              <a:t> </a:t>
            </a:r>
            <a:r>
              <a:rPr lang="ru-RU" sz="2400" dirty="0" smtClean="0"/>
              <a:t>в контейнере с </a:t>
            </a:r>
            <a:r>
              <a:rPr lang="ru-RU" sz="2400" b="1" dirty="0"/>
              <a:t>3</a:t>
            </a:r>
            <a:r>
              <a:rPr lang="ru-RU" sz="2400" b="1" dirty="0" smtClean="0"/>
              <a:t> млн. файлов</a:t>
            </a:r>
            <a:r>
              <a:rPr lang="ru-RU" sz="2400" dirty="0" smtClean="0"/>
              <a:t>, кажется, </a:t>
            </a:r>
            <a:r>
              <a:rPr lang="ru-RU" sz="2400" b="1" dirty="0" smtClean="0"/>
              <a:t>нельзя</a:t>
            </a:r>
            <a:r>
              <a:rPr lang="ru-RU" sz="2400" dirty="0" smtClean="0"/>
              <a:t> – но удалось заставить не падать.</a:t>
            </a:r>
            <a:endParaRPr lang="ru-RU" sz="2000" dirty="0" smtClean="0"/>
          </a:p>
          <a:p>
            <a:endParaRPr lang="en-US" sz="2400" dirty="0" smtClean="0"/>
          </a:p>
          <a:p>
            <a:endParaRPr lang="ru-RU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ru-RU" sz="2400" dirty="0" smtClean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54329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Резервное копирование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387" y="127841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1779662"/>
            <a:ext cx="2952328" cy="1972916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211710"/>
            <a:ext cx="1819920" cy="90996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248" y="2211710"/>
            <a:ext cx="1778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3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251520" y="267494"/>
            <a:ext cx="8712968" cy="696913"/>
          </a:xfrm>
        </p:spPr>
        <p:txBody>
          <a:bodyPr/>
          <a:lstStyle/>
          <a:p>
            <a:r>
              <a:rPr lang="ru-RU" dirty="0" smtClean="0"/>
              <a:t>Резервное копирование</a:t>
            </a:r>
            <a:r>
              <a:rPr lang="en-US" dirty="0" smtClean="0"/>
              <a:t>: duplicity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387" y="127841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Содержимое 2"/>
          <p:cNvSpPr>
            <a:spLocks noGrp="1"/>
          </p:cNvSpPr>
          <p:nvPr>
            <p:ph idx="1"/>
          </p:nvPr>
        </p:nvSpPr>
        <p:spPr>
          <a:xfrm>
            <a:off x="251520" y="1080000"/>
            <a:ext cx="8640960" cy="3816424"/>
          </a:xfrm>
        </p:spPr>
        <p:txBody>
          <a:bodyPr/>
          <a:lstStyle/>
          <a:p>
            <a:r>
              <a:rPr lang="ru-RU" sz="2400" dirty="0" smtClean="0"/>
              <a:t>Если индексный файл больше 5 Гб – надо использовать </a:t>
            </a:r>
            <a:r>
              <a:rPr lang="en-US" sz="2400" dirty="0" smtClean="0"/>
              <a:t>FTP;</a:t>
            </a:r>
          </a:p>
          <a:p>
            <a:r>
              <a:rPr lang="ru-RU" sz="2400" dirty="0" smtClean="0"/>
              <a:t>«Размер тома» имеет значение</a:t>
            </a:r>
            <a:r>
              <a:rPr lang="en-US" sz="2400" dirty="0" smtClean="0"/>
              <a:t>: </a:t>
            </a:r>
            <a:r>
              <a:rPr lang="ru-RU" sz="2400" dirty="0" smtClean="0"/>
              <a:t>чем он меньше, тем больше </a:t>
            </a:r>
            <a:r>
              <a:rPr lang="en-US" sz="2400" dirty="0" smtClean="0"/>
              <a:t>overhead </a:t>
            </a:r>
            <a:r>
              <a:rPr lang="ru-RU" sz="2400" dirty="0" smtClean="0"/>
              <a:t>на создании, и тем быстрее восстановление. </a:t>
            </a:r>
            <a:endParaRPr lang="en-US" sz="2400" dirty="0" smtClean="0"/>
          </a:p>
          <a:p>
            <a:endParaRPr lang="ru-RU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ru-RU" sz="2400" dirty="0" smtClean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04588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251520" y="267494"/>
            <a:ext cx="8712968" cy="696913"/>
          </a:xfrm>
        </p:spPr>
        <p:txBody>
          <a:bodyPr/>
          <a:lstStyle/>
          <a:p>
            <a:r>
              <a:rPr lang="ru-RU" dirty="0" smtClean="0"/>
              <a:t>Что мы получили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387" y="127841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Содержимое 2"/>
          <p:cNvSpPr>
            <a:spLocks noGrp="1"/>
          </p:cNvSpPr>
          <p:nvPr>
            <p:ph idx="1"/>
          </p:nvPr>
        </p:nvSpPr>
        <p:spPr>
          <a:xfrm>
            <a:off x="251520" y="1080000"/>
            <a:ext cx="8640960" cy="3816424"/>
          </a:xfrm>
        </p:spPr>
        <p:txBody>
          <a:bodyPr/>
          <a:lstStyle/>
          <a:p>
            <a:r>
              <a:rPr lang="en-US" sz="2400" dirty="0" smtClean="0"/>
              <a:t>Swift </a:t>
            </a:r>
            <a:r>
              <a:rPr lang="ru-RU" sz="2400" dirty="0" smtClean="0"/>
              <a:t>можно успешно использовать для всех целей, для которых мы хотели – для раздачи статики с и без </a:t>
            </a:r>
            <a:r>
              <a:rPr lang="en-US" sz="2400" dirty="0" smtClean="0"/>
              <a:t>CDN</a:t>
            </a:r>
            <a:r>
              <a:rPr lang="ru-RU" sz="2400" dirty="0" smtClean="0"/>
              <a:t>, и для </a:t>
            </a:r>
            <a:r>
              <a:rPr lang="ru-RU" sz="2400" dirty="0" err="1" smtClean="0"/>
              <a:t>бэкапов</a:t>
            </a:r>
            <a:r>
              <a:rPr lang="en-US" sz="2400" dirty="0" smtClean="0"/>
              <a:t>;</a:t>
            </a:r>
          </a:p>
          <a:p>
            <a:r>
              <a:rPr lang="ru-RU" sz="2400" dirty="0" smtClean="0"/>
              <a:t>Сервису год, и доработка не</a:t>
            </a:r>
            <a:r>
              <a:rPr lang="en-US" sz="2400" dirty="0" smtClean="0"/>
              <a:t> </a:t>
            </a:r>
            <a:r>
              <a:rPr lang="ru-RU" sz="2400" dirty="0" smtClean="0"/>
              <a:t>собирается останавливаться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endParaRPr lang="ru-RU" sz="2400" dirty="0" smtClean="0"/>
          </a:p>
          <a:p>
            <a:endParaRPr lang="en-US" sz="2400" dirty="0" smtClean="0"/>
          </a:p>
          <a:p>
            <a:endParaRPr lang="ru-RU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ru-RU" sz="2400" dirty="0" smtClean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922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387" y="127841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555526"/>
            <a:ext cx="3168352" cy="330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9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Кто я?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sp>
        <p:nvSpPr>
          <p:cNvPr id="5" name="Содержимое 2"/>
          <p:cNvSpPr txBox="1">
            <a:spLocks/>
          </p:cNvSpPr>
          <p:nvPr/>
        </p:nvSpPr>
        <p:spPr bwMode="auto">
          <a:xfrm>
            <a:off x="4067944" y="987574"/>
            <a:ext cx="4752528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1pPr>
            <a:lvl2pPr marL="990575" indent="-38099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2pPr>
            <a:lvl3pPr marL="1523962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3pPr>
            <a:lvl4pPr marL="2133547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4pPr>
            <a:lvl5pPr marL="274313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Менеджер продукта</a:t>
            </a:r>
            <a:endParaRPr lang="en-US" dirty="0" smtClean="0"/>
          </a:p>
          <a:p>
            <a:r>
              <a:rPr lang="ru-RU" dirty="0" smtClean="0"/>
              <a:t>Забираю счастье у разработчиков и раздаю его клиентам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03598"/>
            <a:ext cx="2856784" cy="297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88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Кто мы?</a:t>
            </a:r>
            <a:endParaRPr lang="ru-RU" dirty="0"/>
          </a:p>
        </p:txBody>
      </p:sp>
      <p:grpSp>
        <p:nvGrpSpPr>
          <p:cNvPr id="13" name="Группа 12"/>
          <p:cNvGrpSpPr/>
          <p:nvPr/>
        </p:nvGrpSpPr>
        <p:grpSpPr>
          <a:xfrm>
            <a:off x="107504" y="1007972"/>
            <a:ext cx="7938096" cy="4156066"/>
            <a:chOff x="425328" y="771550"/>
            <a:chExt cx="7938096" cy="4156066"/>
          </a:xfrm>
        </p:grpSpPr>
        <p:pic>
          <p:nvPicPr>
            <p:cNvPr id="4" name="Picture 2" descr="graph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351" y="1327928"/>
              <a:ext cx="5532120" cy="359968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20353" y="3028277"/>
              <a:ext cx="2043071" cy="690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3300"/>
                  </a:solidFill>
                </a:rPr>
                <a:t>&gt;</a:t>
              </a:r>
              <a:r>
                <a:rPr lang="ru-RU" sz="1600" b="1" dirty="0" smtClean="0">
                  <a:solidFill>
                    <a:srgbClr val="FF3300"/>
                  </a:solidFill>
                </a:rPr>
                <a:t> 1000</a:t>
              </a:r>
              <a:endParaRPr lang="ru-RU" sz="1600" b="1" dirty="0" smtClean="0">
                <a:solidFill>
                  <a:srgbClr val="FF3300"/>
                </a:solidFill>
              </a:endParaRPr>
            </a:p>
            <a:p>
              <a:pPr>
                <a:lnSpc>
                  <a:spcPct val="80000"/>
                </a:lnSpc>
              </a:pPr>
              <a:r>
                <a:rPr lang="ru-R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международных </a:t>
              </a:r>
              <a:r>
                <a:rPr lang="ru-RU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к</a:t>
              </a:r>
              <a:r>
                <a:rPr lang="ru-R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лиентов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67744" y="771550"/>
              <a:ext cx="26352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3300"/>
                  </a:solidFill>
                </a:rPr>
                <a:t>1.5</a:t>
              </a:r>
              <a:r>
                <a:rPr lang="ru-RU" sz="1600" b="1" dirty="0" smtClean="0">
                  <a:solidFill>
                    <a:srgbClr val="FF3300"/>
                  </a:solidFill>
                </a:rPr>
                <a:t> </a:t>
              </a:r>
              <a:r>
                <a:rPr lang="ru-R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Тбит\сек </a:t>
              </a:r>
            </a:p>
            <a:p>
              <a:r>
                <a:rPr lang="ru-R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п</a:t>
              </a:r>
              <a:r>
                <a:rPr lang="ru-R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ропускной 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r>
                <a:rPr lang="ru-RU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пособности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57976" y="823160"/>
              <a:ext cx="163455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3300"/>
                  </a:solidFill>
                </a:rPr>
                <a:t>&gt; 1</a:t>
              </a:r>
              <a:r>
                <a:rPr lang="ru-RU" sz="1600" b="1" dirty="0" smtClean="0">
                  <a:solidFill>
                    <a:srgbClr val="FF3300"/>
                  </a:solidFill>
                </a:rPr>
                <a:t>000</a:t>
              </a:r>
              <a:endParaRPr lang="ru-RU" sz="1600" b="1" dirty="0" smtClean="0">
                <a:solidFill>
                  <a:srgbClr val="FF3300"/>
                </a:solidFill>
              </a:endParaRPr>
            </a:p>
            <a:p>
              <a:r>
                <a:rPr lang="ru-R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используемых</a:t>
              </a:r>
            </a:p>
            <a:p>
              <a:r>
                <a:rPr lang="ru-RU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с</a:t>
              </a:r>
              <a:r>
                <a:rPr lang="ru-R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ерверных </a:t>
              </a:r>
              <a:r>
                <a:rPr lang="ru-RU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с</a:t>
              </a:r>
              <a:r>
                <a:rPr lang="ru-R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тоек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1213" y="1221631"/>
              <a:ext cx="265462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3300"/>
                  </a:solidFill>
                </a:rPr>
                <a:t>7</a:t>
              </a:r>
              <a:endParaRPr lang="ru-RU" sz="1600" b="1" dirty="0" smtClean="0">
                <a:solidFill>
                  <a:srgbClr val="FF3300"/>
                </a:solidFill>
              </a:endParaRPr>
            </a:p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Tier 1 </a:t>
              </a:r>
              <a:r>
                <a:rPr lang="ru-R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провайдеров</a:t>
              </a:r>
              <a:r>
                <a:rPr 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5328" y="2178523"/>
              <a:ext cx="18424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3300"/>
                  </a:solidFill>
                </a:rPr>
                <a:t>13</a:t>
              </a:r>
              <a:endParaRPr lang="ru-RU" sz="1600" b="1" dirty="0" smtClean="0">
                <a:solidFill>
                  <a:srgbClr val="FF3300"/>
                </a:solidFill>
              </a:endParaRPr>
            </a:p>
            <a:p>
              <a:r>
                <a:rPr lang="ru-RU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т</a:t>
              </a:r>
              <a:r>
                <a:rPr lang="ru-R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очек </a:t>
              </a:r>
              <a:r>
                <a:rPr lang="ru-R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присутствия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67917" y="3255609"/>
              <a:ext cx="18424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3300"/>
                  </a:solidFill>
                </a:rPr>
                <a:t>5</a:t>
              </a:r>
              <a:endParaRPr lang="ru-RU" sz="1600" b="1" dirty="0" smtClean="0">
                <a:solidFill>
                  <a:srgbClr val="FF3300"/>
                </a:solidFill>
              </a:endParaRPr>
            </a:p>
            <a:p>
              <a:r>
                <a:rPr lang="ru-RU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д</a:t>
              </a:r>
              <a:r>
                <a:rPr lang="ru-R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ата</a:t>
              </a:r>
              <a:r>
                <a:rPr lang="ru-R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-центров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17320" y="4373145"/>
              <a:ext cx="18424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3300"/>
                  </a:solidFill>
                </a:rPr>
                <a:t>700</a:t>
              </a:r>
              <a:r>
                <a:rPr lang="ru-RU" sz="1600" b="1" dirty="0" smtClean="0">
                  <a:solidFill>
                    <a:srgbClr val="FF3300"/>
                  </a:solidFill>
                </a:rPr>
                <a:t>+ </a:t>
              </a:r>
              <a:r>
                <a:rPr lang="ru-R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Гбит\сек</a:t>
              </a:r>
              <a:endPara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ru-R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трафика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85776" y="4158175"/>
              <a:ext cx="1880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3300"/>
                  </a:solidFill>
                </a:rPr>
                <a:t>&gt; 1</a:t>
              </a:r>
              <a:r>
                <a:rPr lang="ru-RU" sz="1600" b="1" dirty="0" smtClean="0">
                  <a:solidFill>
                    <a:srgbClr val="FF3300"/>
                  </a:solidFill>
                </a:rPr>
                <a:t>000</a:t>
              </a:r>
              <a:endParaRPr lang="ru-RU" sz="1600" b="1" dirty="0" smtClean="0">
                <a:solidFill>
                  <a:srgbClr val="FF3300"/>
                </a:solidFill>
              </a:endParaRPr>
            </a:p>
            <a:p>
              <a:r>
                <a:rPr lang="ru-R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частных стыков </a:t>
              </a:r>
              <a:r>
                <a:rPr lang="ru-RU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с </a:t>
              </a:r>
              <a:r>
                <a:rPr lang="ru-R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партнерами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3075806"/>
            <a:ext cx="1345580" cy="5706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12046" y="119319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27984" y="1059582"/>
            <a:ext cx="1466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3300"/>
                </a:solidFill>
              </a:rPr>
              <a:t>&gt; 1</a:t>
            </a:r>
            <a:r>
              <a:rPr lang="ru-RU" sz="1400" b="1" dirty="0" smtClean="0">
                <a:solidFill>
                  <a:srgbClr val="FF3300"/>
                </a:solidFill>
              </a:rPr>
              <a:t>8</a:t>
            </a:r>
            <a:r>
              <a:rPr lang="en-US" sz="1400" b="1" dirty="0" smtClean="0">
                <a:solidFill>
                  <a:srgbClr val="FF3300"/>
                </a:solidFill>
              </a:rPr>
              <a:t>’000</a:t>
            </a:r>
            <a:endParaRPr lang="ru-RU" sz="1400" b="1" dirty="0" smtClean="0">
              <a:solidFill>
                <a:srgbClr val="FF3300"/>
              </a:solidFill>
            </a:endParaRPr>
          </a:p>
          <a:p>
            <a:r>
              <a:rPr lang="ru-RU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серверов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78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Зачем нам хранилище?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Источник данных для </a:t>
            </a:r>
            <a:r>
              <a:rPr lang="en-US" dirty="0" smtClean="0"/>
              <a:t>CDN;</a:t>
            </a:r>
          </a:p>
          <a:p>
            <a:r>
              <a:rPr lang="ru-RU" dirty="0" err="1" smtClean="0"/>
              <a:t>Бэкапы</a:t>
            </a:r>
            <a:r>
              <a:rPr lang="en-US" dirty="0" smtClean="0"/>
              <a:t>: </a:t>
            </a:r>
            <a:r>
              <a:rPr lang="ru-RU" dirty="0" smtClean="0"/>
              <a:t>сервис и инфраструктура</a:t>
            </a:r>
            <a:r>
              <a:rPr lang="en-US" dirty="0" smtClean="0"/>
              <a:t>;</a:t>
            </a:r>
          </a:p>
          <a:p>
            <a:r>
              <a:rPr lang="ru-RU" dirty="0"/>
              <a:t>Раздача статики без </a:t>
            </a:r>
            <a:r>
              <a:rPr lang="en-US" dirty="0"/>
              <a:t>CDN;</a:t>
            </a:r>
          </a:p>
          <a:p>
            <a:r>
              <a:rPr lang="ru-RU" dirty="0" smtClean="0"/>
              <a:t>Непредсказуемые клиентские задачи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1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Текущая нагрузка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987574"/>
            <a:ext cx="8640960" cy="3816424"/>
          </a:xfrm>
        </p:spPr>
        <p:txBody>
          <a:bodyPr/>
          <a:lstStyle/>
          <a:p>
            <a:r>
              <a:rPr lang="ru-RU" b="1" dirty="0" smtClean="0"/>
              <a:t>Петабайты</a:t>
            </a:r>
            <a:r>
              <a:rPr lang="ru-RU" dirty="0" smtClean="0"/>
              <a:t> данных хранения</a:t>
            </a:r>
          </a:p>
          <a:p>
            <a:r>
              <a:rPr lang="en-US" dirty="0" smtClean="0"/>
              <a:t>&gt; </a:t>
            </a:r>
            <a:r>
              <a:rPr lang="en-US" b="1" dirty="0" smtClean="0"/>
              <a:t>50 </a:t>
            </a:r>
            <a:r>
              <a:rPr lang="ru-RU" b="1" dirty="0" smtClean="0"/>
              <a:t>Гбит</a:t>
            </a:r>
            <a:r>
              <a:rPr lang="en-US" b="1" dirty="0" smtClean="0"/>
              <a:t>/</a:t>
            </a:r>
            <a:r>
              <a:rPr lang="ru-RU" b="1" dirty="0" smtClean="0"/>
              <a:t>сек </a:t>
            </a:r>
            <a:r>
              <a:rPr lang="ru-RU" dirty="0" smtClean="0"/>
              <a:t>трафик (не включая </a:t>
            </a:r>
            <a:r>
              <a:rPr lang="en-US" dirty="0" smtClean="0"/>
              <a:t>CDN)</a:t>
            </a:r>
          </a:p>
          <a:p>
            <a:r>
              <a:rPr lang="ru-RU" b="1" dirty="0" smtClean="0"/>
              <a:t>30% данных</a:t>
            </a:r>
            <a:r>
              <a:rPr lang="ru-RU" dirty="0" smtClean="0"/>
              <a:t> в репликации</a:t>
            </a:r>
            <a:endParaRPr lang="en-US" dirty="0" smtClean="0"/>
          </a:p>
          <a:p>
            <a:r>
              <a:rPr lang="ru-RU" dirty="0" smtClean="0"/>
              <a:t>Резервное копирование </a:t>
            </a:r>
            <a:r>
              <a:rPr lang="ru-RU" b="1" dirty="0" smtClean="0"/>
              <a:t>тысяч</a:t>
            </a:r>
            <a:r>
              <a:rPr lang="ru-RU" dirty="0" smtClean="0"/>
              <a:t> серверов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88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251520" y="252000"/>
            <a:ext cx="8229600" cy="696913"/>
          </a:xfrm>
        </p:spPr>
        <p:txBody>
          <a:bodyPr/>
          <a:lstStyle/>
          <a:p>
            <a:r>
              <a:rPr lang="en-US" dirty="0"/>
              <a:t>CDN origin</a:t>
            </a:r>
            <a:endParaRPr lang="ru-RU" b="1" dirty="0" smtClean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915566"/>
            <a:ext cx="5845510" cy="3582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251520" y="252000"/>
            <a:ext cx="8229600" cy="696913"/>
          </a:xfrm>
        </p:spPr>
        <p:txBody>
          <a:bodyPr/>
          <a:lstStyle/>
          <a:p>
            <a:r>
              <a:rPr lang="en-US" dirty="0"/>
              <a:t>CDN origin</a:t>
            </a:r>
            <a:endParaRPr lang="ru-RU" b="1" dirty="0" smtClean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43958"/>
            <a:ext cx="1345580" cy="570639"/>
          </a:xfrm>
          <a:prstGeom prst="rect">
            <a:avLst/>
          </a:prstGeom>
        </p:spPr>
      </p:pic>
      <p:sp>
        <p:nvSpPr>
          <p:cNvPr id="6" name="Содержимое 2"/>
          <p:cNvSpPr>
            <a:spLocks noGrp="1"/>
          </p:cNvSpPr>
          <p:nvPr>
            <p:ph idx="1"/>
          </p:nvPr>
        </p:nvSpPr>
        <p:spPr>
          <a:xfrm>
            <a:off x="251520" y="987574"/>
            <a:ext cx="8640960" cy="3816424"/>
          </a:xfrm>
        </p:spPr>
        <p:txBody>
          <a:bodyPr/>
          <a:lstStyle/>
          <a:p>
            <a:r>
              <a:rPr lang="ru-RU" sz="3000" dirty="0" smtClean="0"/>
              <a:t>Продавая </a:t>
            </a:r>
            <a:r>
              <a:rPr lang="en-US" sz="3000" dirty="0" smtClean="0"/>
              <a:t>CDN, </a:t>
            </a:r>
            <a:r>
              <a:rPr lang="ru-RU" sz="3000" dirty="0" smtClean="0"/>
              <a:t>мы продаем </a:t>
            </a:r>
            <a:r>
              <a:rPr lang="ru-RU" sz="3000" b="1" dirty="0" smtClean="0"/>
              <a:t>скорость</a:t>
            </a:r>
            <a:r>
              <a:rPr lang="ru-RU" sz="3000" dirty="0" smtClean="0"/>
              <a:t> и </a:t>
            </a:r>
            <a:r>
              <a:rPr lang="ru-RU" sz="3000" b="1" dirty="0" err="1" smtClean="0"/>
              <a:t>беспроблемность</a:t>
            </a:r>
            <a:r>
              <a:rPr lang="en-US" sz="3000" dirty="0" smtClean="0"/>
              <a:t>;</a:t>
            </a:r>
          </a:p>
          <a:p>
            <a:r>
              <a:rPr lang="ru-RU" sz="3000" dirty="0" smtClean="0"/>
              <a:t>Для глобального </a:t>
            </a:r>
            <a:r>
              <a:rPr lang="en-US" sz="3000" dirty="0" smtClean="0"/>
              <a:t>CDN </a:t>
            </a:r>
            <a:r>
              <a:rPr lang="ru-RU" sz="3000" dirty="0" smtClean="0"/>
              <a:t>важно не только распределенное кеширование, но и </a:t>
            </a:r>
            <a:r>
              <a:rPr lang="ru-RU" sz="3000" b="1" dirty="0" smtClean="0"/>
              <a:t>распределенное хранение</a:t>
            </a:r>
            <a:r>
              <a:rPr lang="en-US" sz="3000" dirty="0" smtClean="0"/>
              <a:t>;</a:t>
            </a:r>
            <a:endParaRPr lang="ru-RU" sz="3000" dirty="0" smtClean="0"/>
          </a:p>
          <a:p>
            <a:r>
              <a:rPr lang="ru-RU" sz="3000" dirty="0" smtClean="0"/>
              <a:t>Мы берем на себя ответственность – значит, нам нужен </a:t>
            </a:r>
            <a:r>
              <a:rPr lang="ru-RU" sz="3000" b="1" dirty="0" smtClean="0"/>
              <a:t>контроль</a:t>
            </a:r>
            <a:r>
              <a:rPr lang="ru-RU" sz="3000" dirty="0" smtClean="0"/>
              <a:t>.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4064032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Шаблон HL++ 2014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800" b="0" i="0" u="none" strike="noStrike" kern="1200" cap="none" spc="0" normalizeH="0" baseline="0" noProof="0" dirty="0" smtClean="0">
            <a:ln>
              <a:noFill/>
            </a:ln>
            <a:solidFill>
              <a:schemeClr val="bg1">
                <a:lumMod val="65000"/>
              </a:schemeClr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Шаблон HL++ 2014.potx" id="{8695006E-AED9-46F2-870F-6794A45C24BC}" vid="{01DC9245-C6FF-4B9A-8411-39F575BBBC9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HL++ 2014.potx</Template>
  <TotalTime>2746</TotalTime>
  <Words>1152</Words>
  <Application>Microsoft Macintosh PowerPoint</Application>
  <PresentationFormat>Экран (16:9)</PresentationFormat>
  <Paragraphs>192</Paragraphs>
  <Slides>37</Slides>
  <Notes>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38" baseType="lpstr">
      <vt:lpstr>Шаблон HL++ 2014</vt:lpstr>
      <vt:lpstr>Openstack Swift у высоконагруженного провайдера</vt:lpstr>
      <vt:lpstr>О чем этот доклад</vt:lpstr>
      <vt:lpstr>Устройство доклада</vt:lpstr>
      <vt:lpstr>Кто я?</vt:lpstr>
      <vt:lpstr>Кто мы?</vt:lpstr>
      <vt:lpstr>Зачем нам хранилище?</vt:lpstr>
      <vt:lpstr>Текущая нагрузка</vt:lpstr>
      <vt:lpstr>CDN origin</vt:lpstr>
      <vt:lpstr>CDN origin</vt:lpstr>
      <vt:lpstr>CDN origin</vt:lpstr>
      <vt:lpstr>Раздача статики</vt:lpstr>
      <vt:lpstr>Раздача статики</vt:lpstr>
      <vt:lpstr>Резервное копирование</vt:lpstr>
      <vt:lpstr>Резервное копирование</vt:lpstr>
      <vt:lpstr>Достоинства Swift</vt:lpstr>
      <vt:lpstr>Недостатки Swift</vt:lpstr>
      <vt:lpstr>Обзор архитектуры Swift</vt:lpstr>
      <vt:lpstr>Имплементация в Webzilla</vt:lpstr>
      <vt:lpstr>Партиции</vt:lpstr>
      <vt:lpstr>Расширяемость</vt:lpstr>
      <vt:lpstr>Реакция на отказ железа</vt:lpstr>
      <vt:lpstr>Реакция на отказ железа</vt:lpstr>
      <vt:lpstr>Архитектурные странности</vt:lpstr>
      <vt:lpstr>SQLite</vt:lpstr>
      <vt:lpstr>Сети</vt:lpstr>
      <vt:lpstr>Синхронизация</vt:lpstr>
      <vt:lpstr>Синхронизация</vt:lpstr>
      <vt:lpstr>Синхронизация</vt:lpstr>
      <vt:lpstr>Раздача статики vs. заливка бэкапов</vt:lpstr>
      <vt:lpstr>Раздача статики vs. заливка бэкапов</vt:lpstr>
      <vt:lpstr>Инвалидация кеша</vt:lpstr>
      <vt:lpstr>Инструменты</vt:lpstr>
      <vt:lpstr>FTP</vt:lpstr>
      <vt:lpstr>Резервное копирование</vt:lpstr>
      <vt:lpstr>Резервное копирование: duplicity</vt:lpstr>
      <vt:lpstr>Что мы получили</vt:lpstr>
      <vt:lpstr>Презентация PowerPoint</vt:lpstr>
    </vt:vector>
  </TitlesOfParts>
  <Company>Ontico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Длинное название темы на HighLoad++</dc:title>
  <dc:creator>Oleg Bunin</dc:creator>
  <cp:lastModifiedBy>Nikolay Dvas</cp:lastModifiedBy>
  <cp:revision>122</cp:revision>
  <dcterms:created xsi:type="dcterms:W3CDTF">2014-10-20T20:37:20Z</dcterms:created>
  <dcterms:modified xsi:type="dcterms:W3CDTF">2014-10-30T06:33:50Z</dcterms:modified>
</cp:coreProperties>
</file>